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313" r:id="rId2"/>
    <p:sldId id="312" r:id="rId3"/>
    <p:sldId id="258" r:id="rId4"/>
    <p:sldId id="318" r:id="rId5"/>
    <p:sldId id="321" r:id="rId6"/>
    <p:sldId id="322" r:id="rId7"/>
    <p:sldId id="332" r:id="rId8"/>
    <p:sldId id="260" r:id="rId9"/>
    <p:sldId id="259" r:id="rId10"/>
    <p:sldId id="261" r:id="rId11"/>
    <p:sldId id="262" r:id="rId12"/>
    <p:sldId id="319" r:id="rId13"/>
    <p:sldId id="326" r:id="rId14"/>
    <p:sldId id="263" r:id="rId15"/>
    <p:sldId id="264" r:id="rId16"/>
    <p:sldId id="270" r:id="rId17"/>
    <p:sldId id="271" r:id="rId18"/>
    <p:sldId id="323" r:id="rId19"/>
    <p:sldId id="272" r:id="rId20"/>
    <p:sldId id="273" r:id="rId21"/>
    <p:sldId id="274" r:id="rId22"/>
    <p:sldId id="320" r:id="rId23"/>
    <p:sldId id="277" r:id="rId24"/>
    <p:sldId id="278" r:id="rId25"/>
    <p:sldId id="279" r:id="rId26"/>
    <p:sldId id="280" r:id="rId27"/>
    <p:sldId id="281" r:id="rId28"/>
    <p:sldId id="282" r:id="rId29"/>
    <p:sldId id="314" r:id="rId30"/>
    <p:sldId id="285" r:id="rId31"/>
    <p:sldId id="325" r:id="rId32"/>
    <p:sldId id="286" r:id="rId33"/>
    <p:sldId id="287" r:id="rId34"/>
    <p:sldId id="288" r:id="rId35"/>
    <p:sldId id="289" r:id="rId36"/>
    <p:sldId id="291" r:id="rId37"/>
    <p:sldId id="292" r:id="rId38"/>
    <p:sldId id="293" r:id="rId39"/>
    <p:sldId id="294" r:id="rId40"/>
    <p:sldId id="305" r:id="rId41"/>
    <p:sldId id="298" r:id="rId42"/>
    <p:sldId id="299" r:id="rId43"/>
    <p:sldId id="304" r:id="rId44"/>
    <p:sldId id="306" r:id="rId45"/>
    <p:sldId id="324" r:id="rId46"/>
    <p:sldId id="308" r:id="rId47"/>
    <p:sldId id="307" r:id="rId48"/>
    <p:sldId id="311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E3D7C"/>
    <a:srgbClr val="193265"/>
    <a:srgbClr val="203F7E"/>
    <a:srgbClr val="2850A0"/>
    <a:srgbClr val="23468D"/>
    <a:srgbClr val="0033CC"/>
    <a:srgbClr val="244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3" autoAdjust="0"/>
    <p:restoredTop sz="94676" autoAdjust="0"/>
  </p:normalViewPr>
  <p:slideViewPr>
    <p:cSldViewPr>
      <p:cViewPr varScale="1">
        <p:scale>
          <a:sx n="94" d="100"/>
          <a:sy n="94" d="100"/>
        </p:scale>
        <p:origin x="-71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9 w 717"/>
                <a:gd name="T1" fmla="*/ 845 h 845"/>
                <a:gd name="T2" fmla="*/ 749 w 717"/>
                <a:gd name="T3" fmla="*/ 821 h 845"/>
                <a:gd name="T4" fmla="*/ 606 w 717"/>
                <a:gd name="T5" fmla="*/ 605 h 845"/>
                <a:gd name="T6" fmla="*/ 422 w 717"/>
                <a:gd name="T7" fmla="*/ 396 h 845"/>
                <a:gd name="T8" fmla="*/ 23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5 w 717"/>
                <a:gd name="T15" fmla="*/ 198 h 845"/>
                <a:gd name="T16" fmla="*/ 416 w 717"/>
                <a:gd name="T17" fmla="*/ 408 h 845"/>
                <a:gd name="T18" fmla="*/ 600 w 717"/>
                <a:gd name="T19" fmla="*/ 623 h 845"/>
                <a:gd name="T20" fmla="*/ 749 w 717"/>
                <a:gd name="T21" fmla="*/ 845 h 845"/>
                <a:gd name="T22" fmla="*/ 74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3 w 407"/>
                <a:gd name="T1" fmla="*/ 414 h 414"/>
                <a:gd name="T2" fmla="*/ 423 w 407"/>
                <a:gd name="T3" fmla="*/ 396 h 414"/>
                <a:gd name="T4" fmla="*/ 23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2 w 407"/>
                <a:gd name="T13" fmla="*/ 204 h 414"/>
                <a:gd name="T14" fmla="*/ 423 w 407"/>
                <a:gd name="T15" fmla="*/ 414 h 414"/>
                <a:gd name="T16" fmla="*/ 42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8 w 586"/>
                <a:gd name="T1" fmla="*/ 0 h 599"/>
                <a:gd name="T2" fmla="*/ 600 w 586"/>
                <a:gd name="T3" fmla="*/ 0 h 599"/>
                <a:gd name="T4" fmla="*/ 423 w 586"/>
                <a:gd name="T5" fmla="*/ 132 h 599"/>
                <a:gd name="T6" fmla="*/ 27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3 w 586"/>
                <a:gd name="T17" fmla="*/ 282 h 599"/>
                <a:gd name="T18" fmla="*/ 429 w 586"/>
                <a:gd name="T19" fmla="*/ 138 h 599"/>
                <a:gd name="T20" fmla="*/ 618 w 586"/>
                <a:gd name="T21" fmla="*/ 0 h 599"/>
                <a:gd name="T22" fmla="*/ 61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5 w 269"/>
                <a:gd name="T1" fmla="*/ 0 h 252"/>
                <a:gd name="T2" fmla="*/ 267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5 w 269"/>
                <a:gd name="T15" fmla="*/ 0 h 252"/>
                <a:gd name="T16" fmla="*/ 285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1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7172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7E385-AA97-4CF8-ABE6-28436E9427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49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8A12C-FC5E-43C5-8E58-9CACF5EFDA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228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4294F-FA12-4769-A9EE-7DA26D1023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024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84836-471C-40FC-973D-A52DA3453B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462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E6F58-6184-486F-9A40-F7DEA1CDE6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1853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2D3E-9112-499D-A7E0-A2FE0407E0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960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19DC6-4EBE-4CB3-85E3-8C1F871EF1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973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C8FBE-CFF8-4426-BCF8-F60BAF7B58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840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11446-A4D1-4689-9779-64260C79EA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884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836F4-0504-4FAF-8D40-C9904BFE7F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11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BB864-7171-4050-8079-9F5AAEECA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028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065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6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6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066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6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067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7067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7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67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49 w 717"/>
                <a:gd name="T1" fmla="*/ 845 h 845"/>
                <a:gd name="T2" fmla="*/ 749 w 717"/>
                <a:gd name="T3" fmla="*/ 821 h 845"/>
                <a:gd name="T4" fmla="*/ 606 w 717"/>
                <a:gd name="T5" fmla="*/ 605 h 845"/>
                <a:gd name="T6" fmla="*/ 422 w 717"/>
                <a:gd name="T7" fmla="*/ 396 h 845"/>
                <a:gd name="T8" fmla="*/ 23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25 w 717"/>
                <a:gd name="T15" fmla="*/ 198 h 845"/>
                <a:gd name="T16" fmla="*/ 416 w 717"/>
                <a:gd name="T17" fmla="*/ 408 h 845"/>
                <a:gd name="T18" fmla="*/ 600 w 717"/>
                <a:gd name="T19" fmla="*/ 623 h 845"/>
                <a:gd name="T20" fmla="*/ 749 w 717"/>
                <a:gd name="T21" fmla="*/ 845 h 845"/>
                <a:gd name="T22" fmla="*/ 74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23 w 407"/>
                <a:gd name="T1" fmla="*/ 414 h 414"/>
                <a:gd name="T2" fmla="*/ 423 w 407"/>
                <a:gd name="T3" fmla="*/ 396 h 414"/>
                <a:gd name="T4" fmla="*/ 23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32 w 407"/>
                <a:gd name="T13" fmla="*/ 204 h 414"/>
                <a:gd name="T14" fmla="*/ 423 w 407"/>
                <a:gd name="T15" fmla="*/ 414 h 414"/>
                <a:gd name="T16" fmla="*/ 42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8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618 w 586"/>
                <a:gd name="T1" fmla="*/ 0 h 599"/>
                <a:gd name="T2" fmla="*/ 600 w 586"/>
                <a:gd name="T3" fmla="*/ 0 h 599"/>
                <a:gd name="T4" fmla="*/ 423 w 586"/>
                <a:gd name="T5" fmla="*/ 132 h 599"/>
                <a:gd name="T6" fmla="*/ 27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73 w 586"/>
                <a:gd name="T17" fmla="*/ 282 h 599"/>
                <a:gd name="T18" fmla="*/ 429 w 586"/>
                <a:gd name="T19" fmla="*/ 138 h 599"/>
                <a:gd name="T20" fmla="*/ 618 w 586"/>
                <a:gd name="T21" fmla="*/ 0 h 599"/>
                <a:gd name="T22" fmla="*/ 61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85 w 269"/>
                <a:gd name="T1" fmla="*/ 0 h 252"/>
                <a:gd name="T2" fmla="*/ 267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85 w 269"/>
                <a:gd name="T15" fmla="*/ 0 h 252"/>
                <a:gd name="T16" fmla="*/ 285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69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069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9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9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defRPr>
            </a:lvl1pPr>
          </a:lstStyle>
          <a:p>
            <a:pPr>
              <a:defRPr/>
            </a:pPr>
            <a:fld id="{56B726B6-D328-40A2-B22E-2BF837B420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069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4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4800" smtClean="0"/>
              <a:t>二、简单</a:t>
            </a:r>
            <a:r>
              <a:rPr lang="zh-CN" altLang="en-US" sz="4800" dirty="0"/>
              <a:t>数据的</a:t>
            </a:r>
            <a:r>
              <a:rPr lang="zh-CN" altLang="en-US" sz="4800" dirty="0" smtClean="0"/>
              <a:t>描述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en-US" sz="4000" dirty="0" smtClean="0"/>
              <a:t>−−</a:t>
            </a:r>
            <a:r>
              <a:rPr lang="zh-CN" altLang="en-US" sz="4000" dirty="0"/>
              <a:t>基本数据类型和表达式</a:t>
            </a:r>
            <a:endParaRPr lang="zh-CN" altLang="en-US" sz="4000" dirty="0" smtClean="0">
              <a:solidFill>
                <a:srgbClr val="FFC000"/>
              </a:solidFill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3886200"/>
            <a:ext cx="6728792" cy="17526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（</a:t>
            </a:r>
            <a:r>
              <a:rPr lang="zh-CN" altLang="en-US"/>
              <a:t>基础部分</a:t>
            </a:r>
            <a:r>
              <a:rPr lang="zh-CN" altLang="en-US" smtClean="0"/>
              <a:t>）</a:t>
            </a:r>
            <a:endParaRPr lang="en-US" altLang="zh-CN" dirty="0" smtClean="0"/>
          </a:p>
          <a:p>
            <a:pPr eaLnBrk="1" hangingPunct="1">
              <a:defRPr/>
            </a:pP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基本数据类型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48712" cy="5445125"/>
          </a:xfrm>
        </p:spPr>
        <p:txBody>
          <a:bodyPr/>
          <a:lstStyle/>
          <a:p>
            <a:pPr marL="354013" indent="-354013"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基本数据类型的数据能被机器指令直接</a:t>
            </a:r>
            <a:r>
              <a:rPr lang="zh-CN" altLang="en-US" dirty="0"/>
              <a:t>进行</a:t>
            </a:r>
            <a:r>
              <a:rPr lang="zh-CN" altLang="en-US" dirty="0" smtClean="0"/>
              <a:t>操作，包括：</a:t>
            </a:r>
          </a:p>
          <a:p>
            <a:pPr marL="906463" lvl="1" eaLnBrk="1" hangingPunct="1">
              <a:defRPr/>
            </a:pPr>
            <a:r>
              <a:rPr lang="zh-CN" altLang="en-US" dirty="0" smtClean="0"/>
              <a:t>	 整数类型</a:t>
            </a:r>
          </a:p>
          <a:p>
            <a:pPr marL="906463" lvl="1" eaLnBrk="1" hangingPunct="1">
              <a:defRPr/>
            </a:pPr>
            <a:r>
              <a:rPr lang="zh-CN" altLang="en-US" dirty="0" smtClean="0"/>
              <a:t> 实数类型</a:t>
            </a:r>
          </a:p>
          <a:p>
            <a:pPr marL="906463" lvl="1" eaLnBrk="1" hangingPunct="1">
              <a:defRPr/>
            </a:pPr>
            <a:r>
              <a:rPr lang="zh-CN" altLang="en-US" dirty="0" smtClean="0"/>
              <a:t> 字符类型</a:t>
            </a:r>
          </a:p>
          <a:p>
            <a:pPr marL="906463" lvl="1" eaLnBrk="1" hangingPunct="1">
              <a:defRPr/>
            </a:pPr>
            <a:r>
              <a:rPr lang="zh-CN" altLang="en-US" dirty="0" smtClean="0"/>
              <a:t> 逻辑类型</a:t>
            </a:r>
          </a:p>
          <a:p>
            <a:pPr marL="906463" lvl="1" eaLnBrk="1" hangingPunct="1">
              <a:defRPr/>
            </a:pPr>
            <a:r>
              <a:rPr lang="zh-CN" altLang="en-US" dirty="0" smtClean="0"/>
              <a:t> 空值类型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整数类型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70000"/>
            <a:ext cx="8280400" cy="5399088"/>
          </a:xfrm>
        </p:spPr>
        <p:txBody>
          <a:bodyPr>
            <a:normAutofit fontScale="925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整数类型用于描述通常的</a:t>
            </a:r>
            <a:r>
              <a:rPr lang="zh-CN" altLang="en-US" dirty="0" smtClean="0">
                <a:solidFill>
                  <a:schemeClr val="folHlink"/>
                </a:solidFill>
              </a:rPr>
              <a:t>整数</a:t>
            </a:r>
            <a:r>
              <a:rPr lang="zh-CN" altLang="en-US" dirty="0" smtClean="0"/>
              <a:t>。按精度可分成： </a:t>
            </a:r>
          </a:p>
          <a:p>
            <a:pPr marL="804863" lvl="1" indent="-269875" eaLnBrk="1" hangingPunct="1">
              <a:lnSpc>
                <a:spcPct val="90000"/>
              </a:lnSpc>
              <a:defRPr/>
            </a:pPr>
            <a:r>
              <a:rPr lang="en-US" altLang="zh-CN" dirty="0" err="1" smtClean="0"/>
              <a:t>int</a:t>
            </a:r>
            <a:endParaRPr lang="en-US" altLang="zh-CN" dirty="0" smtClean="0"/>
          </a:p>
          <a:p>
            <a:pPr marL="804863" lvl="1" indent="-269875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short</a:t>
            </a:r>
          </a:p>
          <a:p>
            <a:pPr marL="804863" lvl="1" indent="-269875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long</a:t>
            </a:r>
          </a:p>
          <a:p>
            <a:pPr marL="354013" indent="-354013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一般情况下，</a:t>
            </a:r>
          </a:p>
          <a:p>
            <a:pPr marL="354013" indent="-354013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>
                <a:solidFill>
                  <a:schemeClr val="tx2"/>
                </a:solidFill>
              </a:rPr>
              <a:t>	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smtClean="0">
                <a:solidFill>
                  <a:schemeClr val="folHlink"/>
                </a:solidFill>
              </a:rPr>
              <a:t>short 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400" dirty="0" smtClean="0">
                <a:solidFill>
                  <a:schemeClr val="folHlink"/>
                </a:solidFill>
                <a:latin typeface="Arial"/>
              </a:rPr>
              <a:t>”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的范围 ≤ 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400" dirty="0" smtClean="0">
                <a:solidFill>
                  <a:schemeClr val="folHlink"/>
                </a:solidFill>
                <a:latin typeface="Arial"/>
              </a:rPr>
              <a:t>”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的范围 ≤ </a:t>
            </a:r>
            <a:r>
              <a:rPr lang="zh-CN" altLang="en-US" sz="2400" dirty="0" smtClean="0">
                <a:solidFill>
                  <a:schemeClr val="folHlink"/>
                </a:solidFill>
                <a:latin typeface="Arial"/>
              </a:rPr>
              <a:t>“</a:t>
            </a:r>
            <a:r>
              <a:rPr lang="en-US" altLang="zh-CN" sz="2400" dirty="0" smtClean="0">
                <a:solidFill>
                  <a:schemeClr val="folHlink"/>
                </a:solidFill>
              </a:rPr>
              <a:t>long 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int</a:t>
            </a:r>
            <a:r>
              <a:rPr lang="en-US" altLang="zh-CN" sz="2400" dirty="0" smtClean="0">
                <a:solidFill>
                  <a:schemeClr val="folHlink"/>
                </a:solidFill>
                <a:latin typeface="Arial"/>
              </a:rPr>
              <a:t>”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的范围</a:t>
            </a:r>
          </a:p>
          <a:p>
            <a:pPr marL="804863" lvl="1" indent="-269875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具体大小由实现决定，例如</a:t>
            </a:r>
            <a:endParaRPr lang="en-US" altLang="zh-CN" dirty="0" smtClean="0"/>
          </a:p>
          <a:p>
            <a:pPr marL="1204913" lvl="2" indent="-269875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个字节（</a:t>
            </a:r>
            <a:r>
              <a:rPr lang="en-US" altLang="zh-CN" dirty="0" smtClean="0"/>
              <a:t>-32768</a:t>
            </a:r>
            <a:r>
              <a:rPr lang="zh-CN" altLang="en-US" dirty="0" smtClean="0"/>
              <a:t>～</a:t>
            </a:r>
            <a:r>
              <a:rPr lang="en-US" altLang="zh-CN" dirty="0" smtClean="0"/>
              <a:t>32767 </a:t>
            </a:r>
            <a:r>
              <a:rPr lang="zh-CN" altLang="en-US" dirty="0" smtClean="0"/>
              <a:t>）</a:t>
            </a:r>
          </a:p>
          <a:p>
            <a:pPr marL="1204913" lvl="2" indent="-269875" eaLnBrk="1" hangingPunct="1">
              <a:lnSpc>
                <a:spcPct val="90000"/>
              </a:lnSpc>
              <a:defRPr/>
            </a:pPr>
            <a:r>
              <a:rPr lang="en-US" altLang="zh-CN" dirty="0" smtClean="0"/>
              <a:t>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 （</a:t>
            </a:r>
            <a:r>
              <a:rPr lang="en-US" altLang="zh-CN" dirty="0" smtClean="0"/>
              <a:t>-2147483648</a:t>
            </a:r>
            <a:r>
              <a:rPr lang="zh-CN" altLang="en-US" dirty="0" smtClean="0"/>
              <a:t>～</a:t>
            </a:r>
            <a:r>
              <a:rPr lang="en-US" altLang="zh-CN" dirty="0" smtClean="0"/>
              <a:t>2147483647 </a:t>
            </a:r>
            <a:r>
              <a:rPr lang="zh-CN" altLang="en-US" dirty="0" smtClean="0"/>
              <a:t>）</a:t>
            </a:r>
          </a:p>
          <a:p>
            <a:pPr marL="1204913" lvl="2" indent="-269875" eaLnBrk="1" hangingPunct="1">
              <a:lnSpc>
                <a:spcPct val="90000"/>
              </a:lnSpc>
              <a:defRPr/>
            </a:pPr>
            <a:r>
              <a:rPr lang="en-US" altLang="zh-CN" dirty="0" err="1" smtClean="0"/>
              <a:t>int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个或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个字节，</a:t>
            </a:r>
            <a:r>
              <a:rPr lang="zh-CN" altLang="en-US" dirty="0"/>
              <a:t>一般</a:t>
            </a:r>
            <a:r>
              <a:rPr lang="zh-CN" altLang="en-US" dirty="0" smtClean="0"/>
              <a:t>由计算机的</a:t>
            </a:r>
            <a:r>
              <a:rPr lang="zh-CN" altLang="en-US" dirty="0" smtClean="0">
                <a:solidFill>
                  <a:schemeClr val="folHlink"/>
                </a:solidFill>
              </a:rPr>
              <a:t>字长</a:t>
            </a:r>
            <a:r>
              <a:rPr lang="zh-CN" altLang="en-US" dirty="0" smtClean="0"/>
              <a:t>决定。</a:t>
            </a:r>
            <a:endParaRPr lang="en-US" altLang="zh-CN" dirty="0" smtClean="0"/>
          </a:p>
          <a:p>
            <a:pPr marL="404813" indent="-269875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在</a:t>
            </a:r>
            <a:r>
              <a:rPr lang="zh-CN" altLang="en-US" dirty="0"/>
              <a:t>计算机内部，整数一般用</a:t>
            </a:r>
            <a:r>
              <a:rPr lang="en-US" altLang="zh-CN" dirty="0"/>
              <a:t>2</a:t>
            </a:r>
            <a:r>
              <a:rPr lang="zh-CN" altLang="en-US" dirty="0"/>
              <a:t>的补码表示。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无符号整数类型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还提供了</a:t>
            </a:r>
            <a:r>
              <a:rPr lang="zh-CN" altLang="en-US" dirty="0" smtClean="0">
                <a:solidFill>
                  <a:srgbClr val="FFC000"/>
                </a:solidFill>
              </a:rPr>
              <a:t>无符号</a:t>
            </a:r>
            <a:r>
              <a:rPr lang="zh-CN" altLang="en-US" dirty="0" smtClean="0"/>
              <a:t>整数类型：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 short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unsigned long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unsigned long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它们所占的内存大小与相应的有符号整数类型相同</a:t>
            </a:r>
            <a:r>
              <a:rPr lang="zh-CN" altLang="en-US" dirty="0" smtClean="0"/>
              <a:t>，用于表示绝对值。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无符号整数类型的用途：</a:t>
            </a:r>
            <a:endParaRPr lang="en-US" altLang="zh-CN" dirty="0" smtClean="0"/>
          </a:p>
          <a:p>
            <a:pPr lvl="1"/>
            <a:r>
              <a:rPr lang="zh-CN" altLang="en-US" dirty="0"/>
              <a:t>表示</a:t>
            </a:r>
            <a:r>
              <a:rPr lang="zh-CN" altLang="en-US" dirty="0">
                <a:solidFill>
                  <a:srgbClr val="FFC000"/>
                </a:solidFill>
              </a:rPr>
              <a:t>更大的</a:t>
            </a:r>
            <a:r>
              <a:rPr lang="zh-CN" altLang="en-US" dirty="0" smtClean="0"/>
              <a:t>正整数（可</a:t>
            </a:r>
            <a:r>
              <a:rPr lang="zh-CN" altLang="en-US" dirty="0"/>
              <a:t>表示的最大正整数比相应的有符号整数</a:t>
            </a:r>
            <a:r>
              <a:rPr lang="zh-CN" altLang="en-US" dirty="0" smtClean="0"/>
              <a:t>类型大约大一倍</a:t>
            </a:r>
            <a:r>
              <a:rPr lang="zh-CN" altLang="en-US" dirty="0"/>
              <a:t>） 。</a:t>
            </a:r>
            <a:endParaRPr lang="en-US" altLang="zh-CN" dirty="0"/>
          </a:p>
          <a:p>
            <a:pPr lvl="1"/>
            <a:r>
              <a:rPr lang="zh-CN" altLang="en-US" dirty="0" smtClean="0"/>
              <a:t>能</a:t>
            </a:r>
            <a:r>
              <a:rPr lang="zh-CN" altLang="en-US" dirty="0"/>
              <a:t>对</a:t>
            </a:r>
            <a:r>
              <a:rPr lang="zh-CN" altLang="en-US" dirty="0">
                <a:solidFill>
                  <a:schemeClr val="folHlink"/>
                </a:solidFill>
              </a:rPr>
              <a:t>非负</a:t>
            </a:r>
            <a:r>
              <a:rPr lang="zh-CN" altLang="en-US" dirty="0"/>
              <a:t>整数专门进行描述，在一些情况</a:t>
            </a:r>
            <a:r>
              <a:rPr lang="zh-CN" altLang="en-US" dirty="0" smtClean="0"/>
              <a:t>下可以</a:t>
            </a:r>
            <a:r>
              <a:rPr lang="zh-CN" altLang="en-US" dirty="0"/>
              <a:t>提高程序的可靠性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/>
              <a:t>表示一些由二进制位构成的</a:t>
            </a:r>
            <a:r>
              <a:rPr lang="zh-CN" altLang="en-US" dirty="0">
                <a:solidFill>
                  <a:srgbClr val="FFC000"/>
                </a:solidFill>
              </a:rPr>
              <a:t>非数值</a:t>
            </a:r>
            <a:r>
              <a:rPr lang="zh-CN" altLang="en-US" dirty="0"/>
              <a:t>数据（如设备的状态数据以及图像的位图数据等）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565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实数类型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196752"/>
            <a:ext cx="8748713" cy="5300663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实数类型（又称浮点型），用于描述通常的</a:t>
            </a:r>
            <a:r>
              <a:rPr lang="zh-CN" altLang="en-US" dirty="0" smtClean="0">
                <a:solidFill>
                  <a:schemeClr val="folHlink"/>
                </a:solidFill>
              </a:rPr>
              <a:t>实数</a:t>
            </a:r>
            <a:r>
              <a:rPr lang="zh-CN" altLang="en-US" dirty="0" smtClean="0"/>
              <a:t>。根据精度可分为：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float </a:t>
            </a:r>
            <a:r>
              <a:rPr lang="zh-CN" altLang="en-US" dirty="0" smtClean="0"/>
              <a:t>（单精度型）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double </a:t>
            </a:r>
            <a:r>
              <a:rPr lang="zh-CN" altLang="en-US" dirty="0" smtClean="0"/>
              <a:t>（双精度型）</a:t>
            </a:r>
          </a:p>
          <a:p>
            <a:pPr marL="1076325" lvl="1" indent="-276225" eaLnBrk="1" hangingPunct="1">
              <a:defRPr/>
            </a:pPr>
            <a:r>
              <a:rPr lang="zh-CN" altLang="en-US" dirty="0" smtClean="0"/>
              <a:t> </a:t>
            </a:r>
            <a:r>
              <a:rPr lang="en-US" altLang="zh-CN" dirty="0" smtClean="0"/>
              <a:t>long double</a:t>
            </a:r>
            <a:r>
              <a:rPr lang="zh-CN" altLang="en-US" dirty="0" smtClean="0"/>
              <a:t>（长双精度型）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一般情况下</a:t>
            </a:r>
          </a:p>
          <a:p>
            <a:pPr marL="354013" indent="-354013" eaLnBrk="1" hangingPunct="1">
              <a:buFont typeface="Wingdings" pitchFamily="2" charset="2"/>
              <a:buNone/>
              <a:defRPr/>
            </a:pPr>
            <a:r>
              <a:rPr lang="zh-CN" altLang="en-US" sz="2400" dirty="0" smtClean="0">
                <a:solidFill>
                  <a:schemeClr val="tx2"/>
                </a:solidFill>
              </a:rPr>
              <a:t>	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float</a:t>
            </a:r>
            <a:r>
              <a:rPr lang="en-US" altLang="zh-CN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 ＜ 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double</a:t>
            </a:r>
            <a:r>
              <a:rPr lang="en-US" altLang="zh-CN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 </a:t>
            </a:r>
            <a:r>
              <a:rPr lang="zh-CN" altLang="en-US" sz="2400" dirty="0" smtClean="0">
                <a:solidFill>
                  <a:srgbClr val="FFC000"/>
                </a:solidFill>
              </a:rPr>
              <a:t>≤</a:t>
            </a:r>
            <a:r>
              <a:rPr lang="zh-CN" altLang="en-US" sz="2400" dirty="0" smtClean="0"/>
              <a:t> 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long double</a:t>
            </a:r>
            <a:r>
              <a:rPr lang="en-US" altLang="zh-CN" sz="2400" dirty="0" smtClean="0">
                <a:latin typeface="Arial"/>
              </a:rPr>
              <a:t>”</a:t>
            </a:r>
            <a:r>
              <a:rPr lang="zh-CN" altLang="en-US" sz="2400" dirty="0" smtClean="0"/>
              <a:t>的范围</a:t>
            </a:r>
          </a:p>
          <a:p>
            <a:pPr marL="1076325" lvl="1" indent="-276225" eaLnBrk="1" hangingPunct="1">
              <a:defRPr/>
            </a:pPr>
            <a:r>
              <a:rPr lang="en-US" altLang="zh-CN" dirty="0" smtClean="0"/>
              <a:t>float</a:t>
            </a:r>
            <a:r>
              <a:rPr lang="zh-CN" altLang="en-US" dirty="0" smtClean="0"/>
              <a:t>占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个字节（</a:t>
            </a:r>
            <a:r>
              <a:rPr lang="en-US" altLang="zh-CN" sz="2200" dirty="0" smtClean="0"/>
              <a:t>-3.402823466×10</a:t>
            </a:r>
            <a:r>
              <a:rPr lang="en-US" altLang="zh-CN" sz="2200" baseline="30000" dirty="0" smtClean="0"/>
              <a:t>38</a:t>
            </a:r>
            <a:r>
              <a:rPr lang="zh-CN" altLang="en-US" sz="2200" dirty="0" smtClean="0"/>
              <a:t>～</a:t>
            </a:r>
            <a:r>
              <a:rPr lang="en-US" altLang="zh-CN" sz="2200" dirty="0" smtClean="0"/>
              <a:t>3.402823466×10</a:t>
            </a:r>
            <a:r>
              <a:rPr lang="en-US" altLang="zh-CN" sz="2200" baseline="30000" dirty="0" smtClean="0"/>
              <a:t>38</a:t>
            </a:r>
            <a:r>
              <a:rPr lang="zh-CN" altLang="en-US" dirty="0" smtClean="0"/>
              <a:t>）</a:t>
            </a:r>
          </a:p>
          <a:p>
            <a:pPr marL="1076325" lvl="1" indent="-276225" eaLnBrk="1" hangingPunct="1">
              <a:defRPr/>
            </a:pPr>
            <a:r>
              <a:rPr lang="en-US" altLang="zh-CN" dirty="0" smtClean="0"/>
              <a:t>double</a:t>
            </a:r>
            <a:r>
              <a:rPr lang="zh-CN" altLang="en-US" dirty="0" smtClean="0"/>
              <a:t>占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个字节（</a:t>
            </a:r>
            <a:r>
              <a:rPr lang="en-US" altLang="zh-CN" sz="2200" dirty="0" smtClean="0"/>
              <a:t>-1.7976931348623158×10</a:t>
            </a:r>
            <a:r>
              <a:rPr lang="en-US" altLang="zh-CN" sz="2200" baseline="30000" dirty="0" smtClean="0"/>
              <a:t>308</a:t>
            </a:r>
            <a:r>
              <a:rPr lang="zh-CN" altLang="en-US" sz="2200" dirty="0" smtClean="0"/>
              <a:t>～</a:t>
            </a:r>
            <a:r>
              <a:rPr lang="en-US" altLang="zh-CN" sz="2200" dirty="0" smtClean="0"/>
              <a:t>1.7976931348623158×10</a:t>
            </a:r>
            <a:r>
              <a:rPr lang="en-US" altLang="zh-CN" sz="2200" baseline="30000" dirty="0" smtClean="0"/>
              <a:t>308</a:t>
            </a:r>
            <a:r>
              <a:rPr lang="zh-CN" altLang="en-US" dirty="0" smtClean="0"/>
              <a:t>）</a:t>
            </a:r>
          </a:p>
          <a:p>
            <a:pPr marL="1076325" lvl="1" indent="-276225" eaLnBrk="1" hangingPunct="1">
              <a:defRPr/>
            </a:pPr>
            <a:r>
              <a:rPr lang="en-US" altLang="zh-CN" dirty="0" smtClean="0"/>
              <a:t>long double</a:t>
            </a:r>
            <a:r>
              <a:rPr lang="zh-CN" altLang="en-US" dirty="0" smtClean="0"/>
              <a:t>占</a:t>
            </a:r>
            <a:r>
              <a:rPr lang="en-US" altLang="zh-CN" dirty="0" smtClean="0"/>
              <a:t>8</a:t>
            </a:r>
            <a:r>
              <a:rPr lang="zh-CN" altLang="en-US" dirty="0" smtClean="0"/>
              <a:t>个或</a:t>
            </a:r>
            <a:r>
              <a:rPr lang="en-US" altLang="zh-CN" dirty="0" smtClean="0"/>
              <a:t>10</a:t>
            </a:r>
            <a:r>
              <a:rPr lang="zh-CN" altLang="en-US" dirty="0" smtClean="0"/>
              <a:t>个字节</a:t>
            </a:r>
            <a:endParaRPr lang="en-US" altLang="zh-CN" dirty="0" smtClean="0"/>
          </a:p>
          <a:p>
            <a:pPr marL="276225" indent="-276225" eaLnBrk="1" hangingPunct="1">
              <a:defRPr/>
            </a:pPr>
            <a:r>
              <a:rPr lang="zh-CN" altLang="en-US" dirty="0"/>
              <a:t>在计算机内部，实数一般用</a:t>
            </a:r>
            <a:r>
              <a:rPr lang="en-US" altLang="zh-CN" dirty="0"/>
              <a:t>IEEE 754</a:t>
            </a:r>
            <a:r>
              <a:rPr lang="zh-CN" altLang="en-US" dirty="0"/>
              <a:t>格式表示。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字符类型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1485900"/>
            <a:ext cx="8748712" cy="2374900"/>
          </a:xfrm>
        </p:spPr>
        <p:txBody>
          <a:bodyPr>
            <a:normAutofit fontScale="92500"/>
          </a:bodyPr>
          <a:lstStyle/>
          <a:p>
            <a:pPr marL="533400" indent="-533400" eaLnBrk="1" hangingPunct="1">
              <a:defRPr/>
            </a:pPr>
            <a:r>
              <a:rPr lang="zh-CN" altLang="en-US" dirty="0" smtClean="0"/>
              <a:t>字符类型用于描述文字类型数据中的一个</a:t>
            </a:r>
            <a:r>
              <a:rPr lang="zh-CN" altLang="en-US" dirty="0" smtClean="0">
                <a:solidFill>
                  <a:schemeClr val="folHlink"/>
                </a:solidFill>
              </a:rPr>
              <a:t>字符</a:t>
            </a:r>
            <a:r>
              <a:rPr lang="zh-CN" altLang="en-US" dirty="0" smtClean="0"/>
              <a:t>。</a:t>
            </a:r>
          </a:p>
          <a:p>
            <a:pPr marL="533400" indent="-533400" eaLnBrk="1" hangingPunct="1">
              <a:defRPr/>
            </a:pPr>
            <a:r>
              <a:rPr lang="zh-CN" altLang="en-US" dirty="0" smtClean="0"/>
              <a:t>字符在计算机中存储的是它的</a:t>
            </a:r>
            <a:r>
              <a:rPr lang="zh-CN" altLang="en-US" dirty="0" smtClean="0">
                <a:solidFill>
                  <a:schemeClr val="folHlink"/>
                </a:solidFill>
              </a:rPr>
              <a:t>编码</a:t>
            </a:r>
            <a:r>
              <a:rPr lang="zh-CN" altLang="en-US" dirty="0" smtClean="0"/>
              <a:t>。</a:t>
            </a:r>
          </a:p>
          <a:p>
            <a:pPr marL="1076325" lvl="1" indent="-276225" eaLnBrk="1" hangingPunct="1">
              <a:defRPr/>
            </a:pPr>
            <a:r>
              <a:rPr lang="en-US" altLang="zh-CN" dirty="0" smtClean="0"/>
              <a:t>char</a:t>
            </a:r>
            <a:r>
              <a:rPr lang="zh-CN" altLang="en-US" dirty="0" smtClean="0"/>
              <a:t>：表示单子节编码的字符。</a:t>
            </a:r>
          </a:p>
          <a:p>
            <a:pPr marL="1076325" lvl="1" indent="-276225" eaLnBrk="1" hangingPunct="1">
              <a:defRPr/>
            </a:pPr>
            <a:r>
              <a:rPr lang="en-US" altLang="zh-CN" dirty="0" err="1" smtClean="0"/>
              <a:t>wchar_t</a:t>
            </a:r>
            <a:r>
              <a:rPr lang="zh-CN" altLang="en-US" dirty="0" smtClean="0"/>
              <a:t>：表示多字节编码的字符。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/>
              <a:t>常用的字符集及其编码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675688" cy="5113337"/>
          </a:xfrm>
        </p:spPr>
        <p:txBody>
          <a:bodyPr/>
          <a:lstStyle/>
          <a:p>
            <a:pPr marL="354013" indent="-354013" eaLnBrk="1" hangingPunct="1">
              <a:defRPr/>
            </a:pPr>
            <a:r>
              <a:rPr lang="en-US" altLang="zh-CN" dirty="0" smtClean="0"/>
              <a:t> ASCII</a:t>
            </a:r>
            <a:r>
              <a:rPr lang="zh-CN" altLang="en-US" dirty="0" smtClean="0"/>
              <a:t>字符集</a:t>
            </a:r>
          </a:p>
          <a:p>
            <a:pPr marL="1333500" lvl="1" indent="-533400" eaLnBrk="1" hangingPunct="1">
              <a:defRPr/>
            </a:pPr>
            <a:r>
              <a:rPr lang="en-US" altLang="zh-CN" dirty="0" smtClean="0"/>
              <a:t>10</a:t>
            </a:r>
            <a:r>
              <a:rPr lang="zh-CN" altLang="en-US" dirty="0" smtClean="0"/>
              <a:t>个数字</a:t>
            </a:r>
          </a:p>
          <a:p>
            <a:pPr marL="1333500" lvl="1" indent="-533400" eaLnBrk="1" hangingPunct="1">
              <a:defRPr/>
            </a:pPr>
            <a:r>
              <a:rPr lang="en-US" altLang="zh-CN" dirty="0" smtClean="0"/>
              <a:t>52</a:t>
            </a:r>
            <a:r>
              <a:rPr lang="zh-CN" altLang="en-US" dirty="0" smtClean="0"/>
              <a:t>个英文字母（包括大、小写）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其它一些常用符号（如标点符号、数学运算符等） 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采用</a:t>
            </a:r>
            <a:r>
              <a:rPr lang="en-US" altLang="zh-CN" dirty="0" smtClean="0"/>
              <a:t>7</a:t>
            </a:r>
            <a:r>
              <a:rPr lang="zh-CN" altLang="en-US" dirty="0" smtClean="0"/>
              <a:t>位二进制编码表示（占用一个字节），可扩充成</a:t>
            </a:r>
            <a:r>
              <a:rPr lang="en-US" altLang="zh-CN" dirty="0" smtClean="0"/>
              <a:t>8</a:t>
            </a:r>
            <a:r>
              <a:rPr lang="zh-CN" altLang="en-US" dirty="0" smtClean="0"/>
              <a:t>位，最多表示</a:t>
            </a:r>
            <a:r>
              <a:rPr lang="en-US" altLang="zh-CN" dirty="0" smtClean="0"/>
              <a:t>256</a:t>
            </a:r>
            <a:r>
              <a:rPr lang="zh-CN" altLang="en-US" dirty="0" smtClean="0"/>
              <a:t>个字符。</a:t>
            </a:r>
          </a:p>
          <a:p>
            <a:pPr marL="1333500" lvl="1" indent="-533400" eaLnBrk="1" hangingPunct="1">
              <a:defRPr/>
            </a:pPr>
            <a:r>
              <a:rPr lang="en-US" altLang="zh-CN" dirty="0" smtClean="0"/>
              <a:t>0~9</a:t>
            </a:r>
            <a:r>
              <a:rPr lang="zh-CN" altLang="en-US" dirty="0" smtClean="0"/>
              <a:t>十个数字、</a:t>
            </a:r>
            <a:r>
              <a:rPr lang="en-US" altLang="zh-CN" dirty="0" smtClean="0"/>
              <a:t>26</a:t>
            </a:r>
            <a:r>
              <a:rPr lang="zh-CN" altLang="en-US" dirty="0" smtClean="0"/>
              <a:t>个大写英文字母以及</a:t>
            </a:r>
            <a:r>
              <a:rPr lang="en-US" altLang="zh-CN" dirty="0" smtClean="0"/>
              <a:t>26</a:t>
            </a:r>
            <a:r>
              <a:rPr lang="zh-CN" altLang="en-US" dirty="0" smtClean="0"/>
              <a:t>个小写英文字母的编码各自是连续的。</a:t>
            </a:r>
          </a:p>
          <a:p>
            <a:pPr marL="447675" indent="-444500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中用</a:t>
            </a:r>
            <a:r>
              <a:rPr lang="en-US" altLang="zh-CN" dirty="0" smtClean="0">
                <a:solidFill>
                  <a:srgbClr val="FFC000"/>
                </a:solidFill>
              </a:rPr>
              <a:t>char</a:t>
            </a:r>
            <a:r>
              <a:rPr lang="zh-CN" altLang="en-US" dirty="0" smtClean="0"/>
              <a:t>类型描述</a:t>
            </a:r>
            <a:r>
              <a:rPr lang="en-US" altLang="zh-CN" dirty="0"/>
              <a:t>ASCII</a:t>
            </a:r>
            <a:r>
              <a:rPr lang="zh-CN" altLang="en-US" dirty="0" smtClean="0"/>
              <a:t>字符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1333500" lvl="1" indent="-533400" eaLnBrk="1" hangingPunct="1"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/>
              <a:t>常用的字符集及其编码（续）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748713" cy="5732462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 Unicode</a:t>
            </a:r>
            <a:r>
              <a:rPr lang="zh-CN" altLang="en-US" sz="2800" dirty="0" smtClean="0"/>
              <a:t>（国际通用字符集）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包含大部分语言中的字符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/>
              <a:t>2</a:t>
            </a:r>
            <a:r>
              <a:rPr lang="zh-CN" altLang="en-US" sz="2400" dirty="0"/>
              <a:t>～</a:t>
            </a:r>
            <a:r>
              <a:rPr lang="en-US" altLang="zh-CN" sz="2400" dirty="0"/>
              <a:t>4</a:t>
            </a:r>
            <a:r>
              <a:rPr lang="zh-CN" altLang="en-US" sz="2400" dirty="0"/>
              <a:t>个</a:t>
            </a:r>
            <a:r>
              <a:rPr lang="zh-CN" altLang="en-US" sz="2400" dirty="0" smtClean="0"/>
              <a:t>字节编码</a:t>
            </a:r>
            <a:endParaRPr lang="zh-CN" altLang="en-US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wchar_t</a:t>
            </a:r>
            <a:r>
              <a:rPr lang="zh-CN" altLang="en-US" sz="2400" dirty="0" smtClean="0"/>
              <a:t>描述</a:t>
            </a: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GB2312</a:t>
            </a:r>
            <a:r>
              <a:rPr lang="zh-CN" altLang="en-US" sz="2800" dirty="0" smtClean="0"/>
              <a:t>（简体中文）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</a:t>
            </a:r>
            <a:r>
              <a:rPr lang="zh-CN" altLang="en-US" sz="2400" dirty="0"/>
              <a:t>中文</a:t>
            </a:r>
            <a:r>
              <a:rPr lang="zh-CN" altLang="en-US" sz="2400" dirty="0" smtClean="0"/>
              <a:t>简体和部分繁体汉字字符</a:t>
            </a:r>
            <a:endParaRPr lang="en-US" altLang="zh-CN" sz="2400" dirty="0" smtClean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描述</a:t>
            </a: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Big5</a:t>
            </a:r>
            <a:r>
              <a:rPr lang="zh-CN" altLang="en-US" sz="2800" dirty="0" smtClean="0"/>
              <a:t>（繁体中文）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包含台湾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香港繁体</a:t>
            </a:r>
            <a:r>
              <a:rPr lang="zh-CN" altLang="en-US" sz="2400" dirty="0"/>
              <a:t>汉字字符</a:t>
            </a:r>
            <a:endParaRPr lang="en-US" altLang="zh-CN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描述</a:t>
            </a: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</a:t>
            </a:r>
            <a:r>
              <a:rPr lang="en-US" altLang="zh-CN" sz="2800" dirty="0" smtClean="0"/>
              <a:t>Shift-JIS</a:t>
            </a:r>
            <a:r>
              <a:rPr lang="zh-CN" altLang="en-US" sz="2800" dirty="0" smtClean="0"/>
              <a:t>（日文）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包含日语汉字、假名字符</a:t>
            </a:r>
            <a:endParaRPr lang="en-US" altLang="zh-CN" sz="2400" dirty="0"/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个字节编码</a:t>
            </a:r>
          </a:p>
          <a:p>
            <a:pPr marL="1333500" lvl="1" indent="-533400" eaLnBrk="1" hangingPunct="1">
              <a:lnSpc>
                <a:spcPct val="90000"/>
              </a:lnSpc>
              <a:defRPr/>
            </a:pPr>
            <a:r>
              <a:rPr lang="en-US" altLang="zh-CN" sz="2400" dirty="0" smtClean="0"/>
              <a:t>C++</a:t>
            </a:r>
            <a:r>
              <a:rPr lang="zh-CN" altLang="en-US" sz="2400" dirty="0" smtClean="0"/>
              <a:t>用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char</a:t>
            </a:r>
            <a:r>
              <a:rPr lang="zh-CN" altLang="en-US" sz="2400" dirty="0" smtClean="0"/>
              <a:t>描述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39825"/>
          </a:xfrm>
        </p:spPr>
        <p:txBody>
          <a:bodyPr/>
          <a:lstStyle/>
          <a:p>
            <a:r>
              <a:rPr lang="zh-CN" altLang="en-US" dirty="0" smtClean="0"/>
              <a:t>比</a:t>
            </a:r>
            <a:r>
              <a:rPr lang="en-US" altLang="zh-CN" dirty="0" smtClean="0"/>
              <a:t>short 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更小的整数类型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由于编码</a:t>
            </a:r>
            <a:r>
              <a:rPr lang="zh-CN" altLang="en-US" dirty="0"/>
              <a:t>是个整数，因此，在</a:t>
            </a:r>
            <a:r>
              <a:rPr lang="en-US" altLang="zh-CN" dirty="0"/>
              <a:t>C++</a:t>
            </a:r>
            <a:r>
              <a:rPr lang="zh-CN" altLang="en-US" dirty="0" smtClean="0"/>
              <a:t>中可把</a:t>
            </a:r>
            <a:r>
              <a:rPr lang="en-US" altLang="zh-CN" dirty="0"/>
              <a:t>char</a:t>
            </a:r>
            <a:r>
              <a:rPr lang="zh-CN" altLang="en-US" dirty="0"/>
              <a:t>类型的数据当作比</a:t>
            </a:r>
            <a:r>
              <a:rPr lang="en-US" altLang="zh-CN" dirty="0"/>
              <a:t>short </a:t>
            </a:r>
            <a:r>
              <a:rPr lang="en-US" altLang="zh-CN" dirty="0" err="1"/>
              <a:t>int</a:t>
            </a:r>
            <a:r>
              <a:rPr lang="zh-CN" altLang="en-US" dirty="0"/>
              <a:t>所表示的数值范围更小的整数类型来</a:t>
            </a:r>
            <a:r>
              <a:rPr lang="zh-CN" altLang="en-US" dirty="0" smtClean="0"/>
              <a:t>看待。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为了</a:t>
            </a:r>
            <a:r>
              <a:rPr lang="zh-CN" altLang="en-US" dirty="0"/>
              <a:t>保证</a:t>
            </a:r>
            <a:r>
              <a:rPr lang="en-US" altLang="zh-CN" dirty="0"/>
              <a:t>char</a:t>
            </a:r>
            <a:r>
              <a:rPr lang="zh-CN" altLang="en-US" dirty="0"/>
              <a:t>类型数据能参加算术运算，</a:t>
            </a:r>
            <a:r>
              <a:rPr lang="en-US" altLang="zh-CN" dirty="0"/>
              <a:t>C++</a:t>
            </a:r>
            <a:r>
              <a:rPr lang="zh-CN" altLang="en-US" dirty="0"/>
              <a:t>提供</a:t>
            </a:r>
            <a:r>
              <a:rPr lang="zh-CN" altLang="en-US" dirty="0" smtClean="0"/>
              <a:t>了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signed char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unsigned char</a:t>
            </a:r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它们</a:t>
            </a:r>
            <a:r>
              <a:rPr lang="zh-CN" altLang="en-US" dirty="0"/>
              <a:t>的区别在于：在参加算术运算时，把字符的编码当作</a:t>
            </a:r>
            <a:r>
              <a:rPr lang="zh-CN" altLang="en-US" dirty="0">
                <a:solidFill>
                  <a:srgbClr val="FFC000"/>
                </a:solidFill>
              </a:rPr>
              <a:t>有符号整数</a:t>
            </a:r>
            <a:r>
              <a:rPr lang="zh-CN" altLang="en-US" dirty="0"/>
              <a:t>还是</a:t>
            </a:r>
            <a:r>
              <a:rPr lang="zh-CN" altLang="en-US" dirty="0">
                <a:solidFill>
                  <a:srgbClr val="FFC000"/>
                </a:solidFill>
              </a:rPr>
              <a:t>无符号整数</a:t>
            </a:r>
            <a:r>
              <a:rPr lang="zh-CN" altLang="en-US" dirty="0"/>
              <a:t>来看待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char</a:t>
            </a:r>
            <a:r>
              <a:rPr lang="zh-CN" altLang="en-US" dirty="0"/>
              <a:t>是作为</a:t>
            </a:r>
            <a:r>
              <a:rPr lang="en-US" altLang="zh-CN" dirty="0"/>
              <a:t>signed char</a:t>
            </a:r>
            <a:r>
              <a:rPr lang="zh-CN" altLang="en-US" dirty="0"/>
              <a:t>还是</a:t>
            </a:r>
            <a:r>
              <a:rPr lang="en-US" altLang="zh-CN" dirty="0"/>
              <a:t>unsigned char</a:t>
            </a:r>
            <a:r>
              <a:rPr lang="zh-CN" altLang="en-US" dirty="0"/>
              <a:t>，不同的</a:t>
            </a:r>
            <a:r>
              <a:rPr lang="en-US" altLang="zh-CN" dirty="0"/>
              <a:t>C++</a:t>
            </a:r>
            <a:r>
              <a:rPr lang="zh-CN" altLang="en-US" dirty="0"/>
              <a:t>实现有不同的规定。</a:t>
            </a:r>
          </a:p>
        </p:txBody>
      </p:sp>
    </p:spTree>
    <p:extLst>
      <p:ext uri="{BB962C8B-B14F-4D97-AF65-F5344CB8AC3E}">
        <p14:creationId xmlns:p14="http://schemas.microsoft.com/office/powerpoint/2010/main" val="748994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逻辑类型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748713" cy="4607966"/>
          </a:xfrm>
        </p:spPr>
        <p:txBody>
          <a:bodyPr>
            <a:normAutofit/>
          </a:bodyPr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逻辑类型用于描述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真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和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chemeClr val="folHlink"/>
                </a:solidFill>
              </a:rPr>
              <a:t>假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这样的</a:t>
            </a:r>
            <a:r>
              <a:rPr lang="zh-CN" altLang="en-US" dirty="0" smtClean="0">
                <a:solidFill>
                  <a:schemeClr val="folHlink"/>
                </a:solidFill>
              </a:rPr>
              <a:t>逻辑值</a:t>
            </a:r>
            <a:r>
              <a:rPr lang="zh-CN" altLang="en-US" dirty="0" smtClean="0"/>
              <a:t>，分别表示条件的满足和不满足。</a:t>
            </a:r>
          </a:p>
          <a:p>
            <a:pPr marL="357188" indent="-357188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中，逻辑类型用</a:t>
            </a:r>
            <a:r>
              <a:rPr lang="en-US" altLang="zh-CN" dirty="0" err="1" smtClean="0">
                <a:solidFill>
                  <a:schemeClr val="folHlink"/>
                </a:solidFill>
              </a:rPr>
              <a:t>bool</a:t>
            </a:r>
            <a:r>
              <a:rPr lang="zh-CN" altLang="en-US" dirty="0" smtClean="0"/>
              <a:t>表示，它的值只有两个：</a:t>
            </a:r>
            <a:endParaRPr lang="en-US" altLang="zh-CN" dirty="0" smtClean="0"/>
          </a:p>
          <a:p>
            <a:pPr marL="757238" lvl="1" indent="-357188" eaLnBrk="1" hangingPunct="1">
              <a:defRPr/>
            </a:pPr>
            <a:r>
              <a:rPr lang="en-US" altLang="zh-CN" dirty="0" smtClean="0">
                <a:solidFill>
                  <a:schemeClr val="folHlink"/>
                </a:solidFill>
              </a:rPr>
              <a:t>true</a:t>
            </a:r>
            <a:r>
              <a:rPr lang="zh-CN" altLang="en-US" dirty="0" smtClean="0"/>
              <a:t>和</a:t>
            </a:r>
            <a:r>
              <a:rPr lang="en-US" altLang="zh-CN" dirty="0" smtClean="0">
                <a:solidFill>
                  <a:schemeClr val="folHlink"/>
                </a:solidFill>
              </a:rPr>
              <a:t>false</a:t>
            </a:r>
            <a:r>
              <a:rPr lang="zh-CN" altLang="en-US" dirty="0" smtClean="0"/>
              <a:t>，分别对应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真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和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/>
              <a:t>假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57188" indent="-357188" eaLnBrk="1" hangingPunct="1">
              <a:defRPr/>
            </a:pPr>
            <a:r>
              <a:rPr lang="zh-CN" altLang="en-US" dirty="0"/>
              <a:t>在大多数的</a:t>
            </a:r>
            <a:r>
              <a:rPr lang="en-US" altLang="zh-CN" dirty="0"/>
              <a:t>C++</a:t>
            </a:r>
            <a:r>
              <a:rPr lang="zh-CN" altLang="en-US" dirty="0"/>
              <a:t>实现中，</a:t>
            </a:r>
            <a:r>
              <a:rPr lang="en-US" altLang="zh-CN" dirty="0" err="1"/>
              <a:t>bool</a:t>
            </a:r>
            <a:r>
              <a:rPr lang="zh-CN" altLang="en-US" dirty="0"/>
              <a:t>类型的值一般占用一个字节的空间，</a:t>
            </a:r>
            <a:r>
              <a:rPr lang="en-US" altLang="zh-CN" dirty="0"/>
              <a:t>true</a:t>
            </a:r>
            <a:r>
              <a:rPr lang="zh-CN" altLang="en-US" dirty="0"/>
              <a:t>存储的是</a:t>
            </a:r>
            <a:r>
              <a:rPr lang="en-US" altLang="zh-CN" dirty="0"/>
              <a:t>1</a:t>
            </a:r>
            <a:r>
              <a:rPr lang="zh-CN" altLang="en-US" dirty="0"/>
              <a:t>，</a:t>
            </a:r>
            <a:r>
              <a:rPr lang="en-US" altLang="zh-CN" dirty="0"/>
              <a:t>false</a:t>
            </a:r>
            <a:r>
              <a:rPr lang="zh-CN" altLang="en-US" dirty="0"/>
              <a:t>存储的是</a:t>
            </a:r>
            <a:r>
              <a:rPr lang="en-US" altLang="zh-CN" dirty="0"/>
              <a:t>0</a:t>
            </a:r>
            <a:r>
              <a:rPr lang="zh-CN" altLang="en-US" dirty="0" smtClean="0"/>
              <a:t>。（空间浪费？）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主要内容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数据类型的概念</a:t>
            </a:r>
          </a:p>
          <a:p>
            <a:pPr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基本数据类型</a:t>
            </a:r>
          </a:p>
          <a:p>
            <a:pPr eaLnBrk="1" hangingPunct="1">
              <a:defRPr/>
            </a:pPr>
            <a:r>
              <a:rPr lang="zh-CN" altLang="en-US" dirty="0" smtClean="0"/>
              <a:t>常量与变量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/>
              <a:t>变量</a:t>
            </a:r>
            <a:r>
              <a:rPr lang="zh-CN" altLang="en-US" dirty="0" smtClean="0"/>
              <a:t>值的输入</a:t>
            </a:r>
          </a:p>
          <a:p>
            <a:pPr eaLnBrk="1" hangingPunct="1">
              <a:defRPr/>
            </a:pPr>
            <a:r>
              <a:rPr lang="zh-CN" altLang="en-US" dirty="0" smtClean="0"/>
              <a:t>操作符</a:t>
            </a:r>
          </a:p>
          <a:p>
            <a:pPr eaLnBrk="1" hangingPunct="1">
              <a:defRPr/>
            </a:pPr>
            <a:r>
              <a:rPr lang="zh-CN" altLang="en-US" dirty="0" smtClean="0"/>
              <a:t>表达式</a:t>
            </a:r>
          </a:p>
          <a:p>
            <a:pPr eaLnBrk="1" hangingPunct="1">
              <a:defRPr/>
            </a:pPr>
            <a:r>
              <a:rPr lang="zh-CN" altLang="en-US" dirty="0" smtClean="0"/>
              <a:t>表达式值的输出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空值类型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532813" cy="4941887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smtClean="0"/>
              <a:t>在</a:t>
            </a:r>
            <a:r>
              <a:rPr lang="en-US" altLang="zh-CN" smtClean="0"/>
              <a:t>C++</a:t>
            </a:r>
            <a:r>
              <a:rPr lang="zh-CN" altLang="en-US" smtClean="0"/>
              <a:t>中提供了一种值集为空的类型：空值型（</a:t>
            </a:r>
            <a:r>
              <a:rPr lang="en-US" altLang="zh-CN" smtClean="0"/>
              <a:t>void</a:t>
            </a:r>
            <a:r>
              <a:rPr lang="zh-CN" altLang="en-US" smtClean="0"/>
              <a:t>），用以表示：</a:t>
            </a:r>
          </a:p>
          <a:p>
            <a:pPr marL="1333500" lvl="1" indent="-533400" eaLnBrk="1" hangingPunct="1">
              <a:defRPr/>
            </a:pPr>
            <a:r>
              <a:rPr lang="zh-CN" altLang="en-US" smtClean="0"/>
              <a:t>没有返回值的函数的返回类型</a:t>
            </a:r>
          </a:p>
          <a:p>
            <a:pPr marL="1333500" lvl="1" indent="-533400" eaLnBrk="1" hangingPunct="1">
              <a:defRPr/>
            </a:pPr>
            <a:r>
              <a:rPr lang="zh-CN" altLang="en-US" smtClean="0"/>
              <a:t>通用指针类型（</a:t>
            </a:r>
            <a:r>
              <a:rPr lang="en-US" altLang="zh-CN" smtClean="0"/>
              <a:t>void *</a:t>
            </a:r>
            <a:r>
              <a:rPr lang="zh-CN" altLang="en-US" smtClean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556792"/>
            <a:ext cx="8675687" cy="4968254"/>
          </a:xfrm>
        </p:spPr>
        <p:txBody>
          <a:bodyPr>
            <a:normAutofit lnSpcReduction="10000"/>
          </a:bodyPr>
          <a:lstStyle/>
          <a:p>
            <a:pPr marL="442913" indent="-442913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中，常常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把各种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型、各种</a:t>
            </a:r>
            <a:r>
              <a:rPr lang="en-US" altLang="zh-CN" dirty="0" smtClean="0"/>
              <a:t>char</a:t>
            </a:r>
            <a:r>
              <a:rPr lang="zh-CN" altLang="en-US" dirty="0" smtClean="0"/>
              <a:t>型以及</a:t>
            </a:r>
            <a:r>
              <a:rPr lang="en-US" altLang="zh-CN" dirty="0" err="1" smtClean="0"/>
              <a:t>bool</a:t>
            </a:r>
            <a:r>
              <a:rPr lang="zh-CN" altLang="en-US" dirty="0" smtClean="0"/>
              <a:t>型统称为</a:t>
            </a:r>
            <a:r>
              <a:rPr lang="zh-CN" altLang="en-US" b="1" dirty="0" smtClean="0">
                <a:solidFill>
                  <a:schemeClr val="folHlink"/>
                </a:solidFill>
              </a:rPr>
              <a:t>整型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integral types</a:t>
            </a:r>
            <a:r>
              <a:rPr lang="zh-CN" altLang="en-US" dirty="0" smtClean="0"/>
              <a:t>）</a:t>
            </a:r>
          </a:p>
          <a:p>
            <a:pPr marL="1333500" lvl="1" indent="-533400" eaLnBrk="1" hangingPunct="1">
              <a:defRPr/>
            </a:pPr>
            <a:r>
              <a:rPr lang="zh-CN" altLang="en-US" dirty="0" smtClean="0"/>
              <a:t>把整型和实数类型统称为</a:t>
            </a:r>
            <a:r>
              <a:rPr lang="zh-CN" altLang="en-US" b="1" dirty="0" smtClean="0">
                <a:solidFill>
                  <a:schemeClr val="folHlink"/>
                </a:solidFill>
              </a:rPr>
              <a:t>算术型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arithmetic types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/>
              <a:t>标准库的头文件</a:t>
            </a:r>
            <a:r>
              <a:rPr lang="en-US" altLang="zh-CN" dirty="0" err="1"/>
              <a:t>climits</a:t>
            </a:r>
            <a:r>
              <a:rPr lang="zh-CN" altLang="en-US" dirty="0"/>
              <a:t>（或</a:t>
            </a:r>
            <a:r>
              <a:rPr lang="en-US" altLang="zh-CN" dirty="0" err="1"/>
              <a:t>limits.h</a:t>
            </a:r>
            <a:r>
              <a:rPr lang="zh-CN" altLang="en-US" dirty="0"/>
              <a:t>）定义了所有整型的取值</a:t>
            </a:r>
            <a:r>
              <a:rPr lang="zh-CN" altLang="en-US" dirty="0" smtClean="0"/>
              <a:t>范围</a:t>
            </a:r>
            <a:r>
              <a:rPr lang="zh-CN" altLang="en-US" dirty="0"/>
              <a:t>。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/>
              <a:t>标准库的头文件</a:t>
            </a:r>
            <a:r>
              <a:rPr lang="en-US" altLang="zh-CN" dirty="0" err="1"/>
              <a:t>cfloat</a:t>
            </a:r>
            <a:r>
              <a:rPr lang="zh-CN" altLang="en-US" dirty="0"/>
              <a:t>（或</a:t>
            </a:r>
            <a:r>
              <a:rPr lang="en-US" altLang="zh-CN" dirty="0" err="1"/>
              <a:t>float.h</a:t>
            </a:r>
            <a:r>
              <a:rPr lang="zh-CN" altLang="en-US" dirty="0"/>
              <a:t>）定义了所有实数类型的取值范围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251520" y="116632"/>
            <a:ext cx="8676456" cy="1224136"/>
          </a:xfrm>
        </p:spPr>
        <p:txBody>
          <a:bodyPr anchorCtr="0"/>
          <a:lstStyle/>
          <a:p>
            <a:pPr eaLnBrk="1" hangingPunct="1">
              <a:defRPr/>
            </a:pPr>
            <a:r>
              <a:rPr lang="zh-CN" altLang="en-US" dirty="0" smtClean="0"/>
              <a:t>整型和算术类型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typedef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8893175" cy="5256212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允许在程序中给已有数据类型取一些</a:t>
            </a:r>
            <a:r>
              <a:rPr lang="zh-CN" altLang="en-US" dirty="0" smtClean="0">
                <a:solidFill>
                  <a:srgbClr val="FFC000"/>
                </a:solidFill>
              </a:rPr>
              <a:t>别名</a:t>
            </a:r>
            <a:r>
              <a:rPr lang="zh-CN" altLang="en-US" dirty="0" smtClean="0"/>
              <a:t>，格式为：</a:t>
            </a: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      </a:t>
            </a:r>
            <a:r>
              <a:rPr lang="en-US" altLang="zh-CN" dirty="0" err="1" smtClean="0"/>
              <a:t>typedef</a:t>
            </a:r>
            <a:r>
              <a:rPr lang="en-US" altLang="zh-CN" dirty="0" smtClean="0"/>
              <a:t> &lt;</a:t>
            </a:r>
            <a:r>
              <a:rPr lang="zh-CN" altLang="en-US" dirty="0" smtClean="0"/>
              <a:t>已有类型</a:t>
            </a:r>
            <a:r>
              <a:rPr lang="en-US" altLang="zh-CN" dirty="0" smtClean="0"/>
              <a:t>&gt; &lt;</a:t>
            </a:r>
            <a:r>
              <a:rPr lang="zh-CN" altLang="en-US" dirty="0" smtClean="0"/>
              <a:t>别名</a:t>
            </a:r>
            <a:r>
              <a:rPr lang="en-US" altLang="zh-CN" dirty="0" smtClean="0"/>
              <a:t>&gt;;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</a:p>
          <a:p>
            <a:pPr marL="133350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 smtClean="0"/>
              <a:t>typedef</a:t>
            </a:r>
            <a:r>
              <a:rPr lang="en-US" altLang="zh-CN" dirty="0" smtClean="0"/>
              <a:t> unsigned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Uint</a:t>
            </a:r>
            <a:r>
              <a:rPr lang="en-US" altLang="zh-CN" dirty="0" smtClean="0"/>
              <a:t>;</a:t>
            </a:r>
          </a:p>
          <a:p>
            <a:pPr marL="133350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err="1"/>
              <a:t>Uint</a:t>
            </a:r>
            <a:r>
              <a:rPr lang="en-US" altLang="zh-CN" dirty="0"/>
              <a:t> x;</a:t>
            </a:r>
            <a:r>
              <a:rPr lang="en-US" altLang="zh-CN" dirty="0" smtClean="0"/>
              <a:t> </a:t>
            </a:r>
          </a:p>
          <a:p>
            <a:pPr marL="3175" indent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等价于：</a:t>
            </a:r>
            <a:r>
              <a:rPr lang="en-US" altLang="zh-CN" dirty="0" smtClean="0"/>
              <a:t> </a:t>
            </a:r>
          </a:p>
          <a:p>
            <a:pPr marL="133350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dirty="0" smtClean="0"/>
              <a:t>unsigned </a:t>
            </a:r>
            <a:r>
              <a:rPr lang="en-US" altLang="zh-CN" dirty="0" err="1"/>
              <a:t>int</a:t>
            </a:r>
            <a:r>
              <a:rPr lang="en-US" altLang="zh-CN" dirty="0"/>
              <a:t> x</a:t>
            </a:r>
            <a:r>
              <a:rPr lang="en-US" altLang="zh-CN" dirty="0" smtClean="0"/>
              <a:t>;</a:t>
            </a: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altLang="zh-CN" dirty="0" smtClean="0"/>
              <a:t>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typedef</a:t>
            </a:r>
            <a:r>
              <a:rPr lang="zh-CN" altLang="en-US" dirty="0" smtClean="0"/>
              <a:t>并没有定义新类型。其作用是便于程序的阅读和编写，并使程序简明、清晰和易于维护。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数据在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程序中的表现形式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4463"/>
            <a:ext cx="8532813" cy="4462462"/>
          </a:xfrm>
        </p:spPr>
        <p:txBody>
          <a:bodyPr/>
          <a:lstStyle/>
          <a:p>
            <a:pPr marL="354013" indent="-354013" eaLnBrk="1" hangingPunct="1">
              <a:defRPr/>
            </a:pPr>
            <a:r>
              <a:rPr lang="zh-CN" altLang="en-US" dirty="0" smtClean="0"/>
              <a:t>在程序中，数据以两种形式出现：</a:t>
            </a:r>
          </a:p>
          <a:p>
            <a:pPr marL="979488" lvl="1" indent="-36512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常量</a:t>
            </a:r>
            <a:r>
              <a:rPr lang="zh-CN" altLang="en-US" dirty="0" smtClean="0"/>
              <a:t>：用于表示在程序执行过程中不变（或不能被改变）的数据。</a:t>
            </a:r>
          </a:p>
          <a:p>
            <a:pPr marL="979488" lvl="1" indent="-36512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变量</a:t>
            </a:r>
            <a:r>
              <a:rPr lang="zh-CN" altLang="en-US" dirty="0" smtClean="0"/>
              <a:t>：用于表示在程序执行过程中可变的数据。</a:t>
            </a:r>
          </a:p>
          <a:p>
            <a:pPr marL="579438" indent="-365125" eaLnBrk="1" hangingPunct="1">
              <a:defRPr/>
            </a:pPr>
            <a:r>
              <a:rPr lang="zh-CN" altLang="en-US" dirty="0" smtClean="0"/>
              <a:t>例如，在计算圆周</a:t>
            </a:r>
            <a:r>
              <a:rPr lang="zh-CN" altLang="en-US" dirty="0"/>
              <a:t>长</a:t>
            </a:r>
            <a:r>
              <a:rPr lang="zh-CN" altLang="en-US" dirty="0" smtClean="0"/>
              <a:t>的</a:t>
            </a:r>
            <a:r>
              <a:rPr lang="zh-CN" altLang="en-US" dirty="0"/>
              <a:t>式子</a:t>
            </a:r>
            <a:r>
              <a:rPr lang="en-US" altLang="zh-CN" dirty="0" smtClean="0"/>
              <a:t>2*PI*r</a:t>
            </a:r>
            <a:r>
              <a:rPr lang="zh-CN" altLang="en-US" dirty="0" smtClean="0"/>
              <a:t>中，</a:t>
            </a:r>
          </a:p>
          <a:p>
            <a:pPr marL="1406525" lvl="1" indent="-457200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/>
              <a:t>和圆周率</a:t>
            </a: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  <a:r>
              <a:rPr lang="zh-CN" altLang="en-US" dirty="0" smtClean="0"/>
              <a:t>是常量。</a:t>
            </a:r>
          </a:p>
          <a:p>
            <a:pPr marL="1406525" lvl="1" indent="-457200" eaLnBrk="1" hangingPunct="1">
              <a:defRPr/>
            </a:pPr>
            <a:r>
              <a:rPr lang="zh-CN" altLang="en-US" dirty="0" smtClean="0"/>
              <a:t>半径</a:t>
            </a:r>
            <a:r>
              <a:rPr lang="en-US" altLang="zh-CN" dirty="0" smtClean="0">
                <a:solidFill>
                  <a:srgbClr val="FFC000"/>
                </a:solidFill>
              </a:rPr>
              <a:t>r</a:t>
            </a:r>
            <a:r>
              <a:rPr lang="zh-CN" altLang="en-US" dirty="0" smtClean="0"/>
              <a:t>是变量，它的值可能在程序运行时从用户处得到，或由程序的其它部分计算得到。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386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常量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7488" y="1628775"/>
            <a:ext cx="8675687" cy="4968875"/>
          </a:xfrm>
        </p:spPr>
        <p:txBody>
          <a:bodyPr>
            <a:normAutofit/>
          </a:bodyPr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程序中，常量可以用两种形式表示：</a:t>
            </a:r>
          </a:p>
          <a:p>
            <a:pPr marL="908050" lvl="1" indent="-37147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字面常量</a:t>
            </a:r>
            <a:r>
              <a:rPr lang="zh-CN" altLang="en-US" dirty="0" smtClean="0"/>
              <a:t>：在程序中通过直接写出常量值来使用的常量，通常又称为</a:t>
            </a:r>
            <a:r>
              <a:rPr lang="zh-CN" altLang="en-US" dirty="0" smtClean="0">
                <a:solidFill>
                  <a:schemeClr val="folHlink"/>
                </a:solidFill>
              </a:rPr>
              <a:t>直接量</a:t>
            </a:r>
            <a:r>
              <a:rPr lang="zh-CN" altLang="en-US" dirty="0" smtClean="0"/>
              <a:t>（</a:t>
            </a:r>
            <a:r>
              <a:rPr lang="en-US" altLang="zh-CN" dirty="0" smtClean="0"/>
              <a:t>literal</a:t>
            </a:r>
            <a:r>
              <a:rPr lang="zh-CN" altLang="en-US" dirty="0" smtClean="0"/>
              <a:t>）。</a:t>
            </a:r>
          </a:p>
          <a:p>
            <a:pPr marL="908050" lvl="1" indent="-371475" eaLnBrk="1" hangingPunct="1"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符号常量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FFC000"/>
                </a:solidFill>
              </a:rPr>
              <a:t>命名常量</a:t>
            </a:r>
            <a:r>
              <a:rPr lang="zh-CN" altLang="en-US" dirty="0" smtClean="0"/>
              <a:t>）：通过常量定义给一个常量取一个名字并指定一个类型，在程序中通过常量名来使用这些常量。 </a:t>
            </a:r>
            <a:endParaRPr lang="en-US" altLang="zh-CN" dirty="0" smtClean="0"/>
          </a:p>
          <a:p>
            <a:pPr marL="579438" indent="-365125" eaLnBrk="1" hangingPunct="1">
              <a:defRPr/>
            </a:pPr>
            <a:r>
              <a:rPr lang="zh-CN" altLang="en-US" dirty="0"/>
              <a:t>例如，在计算</a:t>
            </a:r>
            <a:r>
              <a:rPr lang="zh-CN" altLang="en-US" dirty="0" smtClean="0"/>
              <a:t>圆周</a:t>
            </a:r>
            <a:r>
              <a:rPr lang="zh-CN" altLang="en-US" dirty="0"/>
              <a:t>长</a:t>
            </a:r>
            <a:r>
              <a:rPr lang="zh-CN" altLang="en-US" dirty="0" smtClean="0"/>
              <a:t>的式子</a:t>
            </a: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en-US" altLang="zh-CN" dirty="0" smtClean="0"/>
              <a:t>*</a:t>
            </a: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  <a:r>
              <a:rPr lang="en-US" altLang="zh-CN" dirty="0" smtClean="0"/>
              <a:t>*r</a:t>
            </a:r>
            <a:r>
              <a:rPr lang="zh-CN" altLang="en-US" dirty="0"/>
              <a:t>中，</a:t>
            </a:r>
          </a:p>
          <a:p>
            <a:pPr marL="1406525" lvl="1" indent="-457200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/>
              <a:t>是字面常量</a:t>
            </a:r>
            <a:endParaRPr lang="en-US" altLang="zh-CN" dirty="0" smtClean="0"/>
          </a:p>
          <a:p>
            <a:pPr marL="1406525" lvl="1" indent="-457200" eaLnBrk="1" hangingPunct="1"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PI</a:t>
            </a:r>
            <a:r>
              <a:rPr lang="zh-CN" altLang="en-US" dirty="0" smtClean="0"/>
              <a:t>是符号常量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386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字面常量（直接量）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532813" cy="4968875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altLang="zh-CN" dirty="0" smtClean="0"/>
              <a:t>C++</a:t>
            </a:r>
            <a:r>
              <a:rPr lang="zh-CN" altLang="en-US" dirty="0" smtClean="0"/>
              <a:t>的字面常量有：</a:t>
            </a:r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整数类型字面常量</a:t>
            </a:r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实数</a:t>
            </a:r>
            <a:r>
              <a:rPr lang="zh-CN" altLang="en-US" dirty="0"/>
              <a:t>类型字面常量</a:t>
            </a:r>
            <a:endParaRPr lang="zh-CN" altLang="en-US" dirty="0" smtClean="0"/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字符</a:t>
            </a:r>
            <a:r>
              <a:rPr lang="zh-CN" altLang="en-US" dirty="0"/>
              <a:t>类型字面常量</a:t>
            </a:r>
            <a:endParaRPr lang="zh-CN" altLang="en-US" dirty="0" smtClean="0"/>
          </a:p>
          <a:p>
            <a:pPr marL="900113" lvl="1" indent="-363538" eaLnBrk="1" hangingPunct="1">
              <a:defRPr/>
            </a:pPr>
            <a:r>
              <a:rPr lang="zh-CN" altLang="en-US" dirty="0" smtClean="0"/>
              <a:t>字符串</a:t>
            </a:r>
            <a:r>
              <a:rPr lang="zh-CN" altLang="en-US" dirty="0"/>
              <a:t>字面常量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整数类型字面常量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70000"/>
            <a:ext cx="8675687" cy="5543550"/>
          </a:xfrm>
        </p:spPr>
        <p:txBody>
          <a:bodyPr>
            <a:normAutofit fontScale="77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</a:t>
            </a:r>
            <a:r>
              <a:rPr lang="zh-CN" altLang="en-US" dirty="0" smtClean="0">
                <a:solidFill>
                  <a:srgbClr val="FFC000"/>
                </a:solidFill>
              </a:rPr>
              <a:t>整数类型字面常量</a:t>
            </a:r>
            <a:r>
              <a:rPr lang="zh-CN" altLang="en-US" dirty="0" smtClean="0"/>
              <a:t>可以用下面形式来书写：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十进制</a:t>
            </a:r>
            <a:r>
              <a:rPr lang="zh-CN" altLang="en-US" dirty="0" smtClean="0"/>
              <a:t>：由</a:t>
            </a:r>
            <a:r>
              <a:rPr lang="en-US" altLang="zh-CN" dirty="0" smtClean="0"/>
              <a:t>0~9</a:t>
            </a:r>
            <a:r>
              <a:rPr lang="zh-CN" altLang="en-US" dirty="0" smtClean="0"/>
              <a:t>数字组成，第一个数字不能是</a:t>
            </a:r>
            <a:r>
              <a:rPr lang="en-US" altLang="zh-CN" dirty="0" smtClean="0"/>
              <a:t>0</a:t>
            </a:r>
            <a:r>
              <a:rPr lang="zh-CN" altLang="en-US" dirty="0" smtClean="0"/>
              <a:t>（整数</a:t>
            </a:r>
            <a:r>
              <a:rPr lang="en-US" altLang="zh-CN" dirty="0" smtClean="0"/>
              <a:t>0</a:t>
            </a:r>
            <a:r>
              <a:rPr lang="zh-CN" altLang="en-US" dirty="0" smtClean="0"/>
              <a:t>除外），如：</a:t>
            </a:r>
            <a:r>
              <a:rPr lang="en-US" altLang="zh-CN" dirty="0" smtClean="0"/>
              <a:t>59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128</a:t>
            </a:r>
            <a:r>
              <a:rPr lang="zh-CN" altLang="en-US" dirty="0" smtClean="0"/>
              <a:t>，</a:t>
            </a:r>
            <a:r>
              <a:rPr lang="en-US" altLang="zh-CN" dirty="0" smtClean="0"/>
              <a:t>-72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八进制</a:t>
            </a:r>
            <a:r>
              <a:rPr lang="zh-CN" altLang="en-US" dirty="0" smtClean="0"/>
              <a:t>：由数字</a:t>
            </a:r>
            <a:r>
              <a:rPr lang="en-US" altLang="zh-CN" dirty="0" smtClean="0"/>
              <a:t>0</a:t>
            </a:r>
            <a:r>
              <a:rPr lang="zh-CN" altLang="en-US" dirty="0" smtClean="0"/>
              <a:t>打头，</a:t>
            </a:r>
            <a:r>
              <a:rPr lang="en-US" altLang="zh-CN" dirty="0" smtClean="0"/>
              <a:t>0~7</a:t>
            </a:r>
            <a:r>
              <a:rPr lang="zh-CN" altLang="en-US" dirty="0" smtClean="0"/>
              <a:t>数字组成，如：</a:t>
            </a:r>
            <a:r>
              <a:rPr lang="en-US" altLang="zh-CN" dirty="0" smtClean="0"/>
              <a:t>073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0200</a:t>
            </a:r>
            <a:r>
              <a:rPr lang="zh-CN" altLang="en-US" dirty="0" smtClean="0"/>
              <a:t>，</a:t>
            </a:r>
            <a:r>
              <a:rPr lang="en-US" altLang="zh-CN" dirty="0" smtClean="0"/>
              <a:t>-0110</a:t>
            </a:r>
          </a:p>
          <a:p>
            <a:pPr marL="900113" lvl="1" indent="-366713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十六进制</a:t>
            </a:r>
            <a:r>
              <a:rPr lang="zh-CN" altLang="en-US" dirty="0" smtClean="0"/>
              <a:t>：由</a:t>
            </a:r>
            <a:r>
              <a:rPr lang="en-US" altLang="zh-CN" dirty="0" smtClean="0"/>
              <a:t>0x</a:t>
            </a:r>
            <a:r>
              <a:rPr lang="zh-CN" altLang="en-US" dirty="0" smtClean="0"/>
              <a:t>或</a:t>
            </a:r>
            <a:r>
              <a:rPr lang="en-US" altLang="zh-CN" dirty="0" smtClean="0"/>
              <a:t>0X</a:t>
            </a:r>
            <a:r>
              <a:rPr lang="zh-CN" altLang="en-US" dirty="0" smtClean="0"/>
              <a:t>打头，</a:t>
            </a:r>
            <a:r>
              <a:rPr lang="en-US" altLang="zh-CN" dirty="0" smtClean="0"/>
              <a:t>0~9</a:t>
            </a:r>
            <a:r>
              <a:rPr lang="zh-CN" altLang="en-US" dirty="0" smtClean="0"/>
              <a:t>数字和</a:t>
            </a:r>
            <a:r>
              <a:rPr lang="en-US" altLang="zh-CN" dirty="0" smtClean="0"/>
              <a:t>A~F</a:t>
            </a:r>
            <a:r>
              <a:rPr lang="zh-CN" altLang="en-US" dirty="0" smtClean="0"/>
              <a:t>（或</a:t>
            </a:r>
            <a:r>
              <a:rPr lang="en-US" altLang="zh-CN" dirty="0" err="1" smtClean="0"/>
              <a:t>a~f</a:t>
            </a:r>
            <a:r>
              <a:rPr lang="zh-CN" altLang="en-US" dirty="0" smtClean="0"/>
              <a:t>）字母组成，如：</a:t>
            </a:r>
            <a:r>
              <a:rPr lang="en-US" altLang="zh-CN" dirty="0" smtClean="0"/>
              <a:t>0x3B, 0x80, -0x48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整数类型字面常量的默认类型为</a:t>
            </a:r>
            <a:r>
              <a:rPr lang="en-US" altLang="zh-CN" dirty="0" err="1" smtClean="0"/>
              <a:t>int</a:t>
            </a:r>
            <a:r>
              <a:rPr lang="zh-CN" altLang="en-US" dirty="0" smtClean="0"/>
              <a:t>，可</a:t>
            </a:r>
            <a:r>
              <a:rPr lang="zh-CN" altLang="en-US" dirty="0"/>
              <a:t>在整数</a:t>
            </a:r>
            <a:r>
              <a:rPr lang="zh-CN" altLang="en-US" dirty="0" smtClean="0"/>
              <a:t>类型字面常量</a:t>
            </a:r>
            <a:r>
              <a:rPr lang="zh-CN" altLang="en-US" dirty="0"/>
              <a:t>的后面：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加上</a:t>
            </a:r>
            <a:r>
              <a:rPr lang="en-US" altLang="zh-CN" dirty="0"/>
              <a:t>l</a:t>
            </a:r>
            <a:r>
              <a:rPr lang="zh-CN" altLang="en-US" dirty="0"/>
              <a:t>或</a:t>
            </a:r>
            <a:r>
              <a:rPr lang="en-US" altLang="zh-CN" dirty="0"/>
              <a:t>L</a:t>
            </a:r>
            <a:r>
              <a:rPr lang="zh-CN" altLang="en-US" dirty="0"/>
              <a:t>，表示</a:t>
            </a:r>
            <a:r>
              <a:rPr lang="en-US" altLang="zh-CN" dirty="0"/>
              <a:t>long </a:t>
            </a:r>
            <a:r>
              <a:rPr lang="en-US" altLang="zh-CN" dirty="0" err="1"/>
              <a:t>int</a:t>
            </a:r>
            <a:r>
              <a:rPr lang="zh-CN" altLang="en-US" dirty="0"/>
              <a:t>类型的常量，如：</a:t>
            </a:r>
            <a:r>
              <a:rPr lang="en-US" altLang="zh-CN" dirty="0"/>
              <a:t>32765</a:t>
            </a:r>
            <a:r>
              <a:rPr lang="en-US" altLang="zh-CN" dirty="0">
                <a:solidFill>
                  <a:srgbClr val="FFC000"/>
                </a:solidFill>
              </a:rPr>
              <a:t>L</a:t>
            </a:r>
            <a:r>
              <a:rPr lang="en-US" altLang="zh-CN" dirty="0"/>
              <a:t>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加上</a:t>
            </a:r>
            <a:r>
              <a:rPr lang="en-US" altLang="zh-CN" dirty="0"/>
              <a:t>u</a:t>
            </a:r>
            <a:r>
              <a:rPr lang="zh-CN" altLang="en-US" dirty="0"/>
              <a:t>或</a:t>
            </a:r>
            <a:r>
              <a:rPr lang="en-US" altLang="zh-CN" dirty="0"/>
              <a:t>U</a:t>
            </a:r>
            <a:r>
              <a:rPr lang="zh-CN" altLang="en-US" dirty="0"/>
              <a:t>，表示</a:t>
            </a:r>
            <a:r>
              <a:rPr lang="en-US" altLang="zh-CN" dirty="0"/>
              <a:t>unsigned </a:t>
            </a:r>
            <a:r>
              <a:rPr lang="en-US" altLang="zh-CN" dirty="0" err="1"/>
              <a:t>int</a:t>
            </a:r>
            <a:r>
              <a:rPr lang="zh-CN" altLang="en-US" dirty="0"/>
              <a:t>类型的常量，如： </a:t>
            </a:r>
            <a:r>
              <a:rPr lang="en-US" altLang="zh-CN" dirty="0"/>
              <a:t>4352</a:t>
            </a:r>
            <a:r>
              <a:rPr lang="en-US" altLang="zh-CN" dirty="0">
                <a:solidFill>
                  <a:srgbClr val="FFC000"/>
                </a:solidFill>
              </a:rPr>
              <a:t>U</a:t>
            </a:r>
            <a:r>
              <a:rPr lang="en-US" altLang="zh-CN" dirty="0"/>
              <a:t> 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同时</a:t>
            </a:r>
            <a:r>
              <a:rPr lang="zh-CN" altLang="en-US" dirty="0"/>
              <a:t>加上</a:t>
            </a:r>
            <a:r>
              <a:rPr lang="en-US" altLang="zh-CN" dirty="0"/>
              <a:t>u</a:t>
            </a:r>
            <a:r>
              <a:rPr lang="zh-CN" altLang="en-US" dirty="0"/>
              <a:t>（</a:t>
            </a:r>
            <a:r>
              <a:rPr lang="en-US" altLang="zh-CN" dirty="0"/>
              <a:t>U</a:t>
            </a:r>
            <a:r>
              <a:rPr lang="zh-CN" altLang="en-US" dirty="0"/>
              <a:t>）和</a:t>
            </a:r>
            <a:r>
              <a:rPr lang="en-US" altLang="zh-CN" dirty="0"/>
              <a:t>l</a:t>
            </a:r>
            <a:r>
              <a:rPr lang="zh-CN" altLang="en-US" dirty="0"/>
              <a:t>（</a:t>
            </a:r>
            <a:r>
              <a:rPr lang="en-US" altLang="zh-CN" dirty="0"/>
              <a:t>L</a:t>
            </a:r>
            <a:r>
              <a:rPr lang="zh-CN" altLang="en-US" dirty="0"/>
              <a:t>）表示</a:t>
            </a:r>
            <a:r>
              <a:rPr lang="en-US" altLang="zh-CN" dirty="0"/>
              <a:t>unsigned long</a:t>
            </a:r>
            <a:r>
              <a:rPr lang="zh-CN" altLang="en-US" dirty="0"/>
              <a:t>类型的常量，如：</a:t>
            </a:r>
            <a:r>
              <a:rPr lang="en-US" altLang="zh-CN" dirty="0" smtClean="0"/>
              <a:t>41152</a:t>
            </a:r>
            <a:r>
              <a:rPr lang="en-US" altLang="zh-CN" dirty="0" smtClean="0">
                <a:solidFill>
                  <a:srgbClr val="FFC000"/>
                </a:solidFill>
              </a:rPr>
              <a:t>UL</a:t>
            </a:r>
            <a:r>
              <a:rPr lang="zh-CN" altLang="en-US" dirty="0" smtClean="0"/>
              <a:t>，或，</a:t>
            </a:r>
            <a:r>
              <a:rPr lang="en-US" altLang="zh-CN" dirty="0" smtClean="0"/>
              <a:t>41152</a:t>
            </a:r>
            <a:r>
              <a:rPr lang="en-US" altLang="zh-CN" dirty="0" smtClean="0">
                <a:solidFill>
                  <a:srgbClr val="FFC000"/>
                </a:solidFill>
              </a:rPr>
              <a:t>LU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实数类型字面常量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752"/>
            <a:ext cx="8748712" cy="5228927"/>
          </a:xfrm>
        </p:spPr>
        <p:txBody>
          <a:bodyPr>
            <a:normAutofit lnSpcReduction="1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sz="2800" dirty="0" smtClean="0"/>
              <a:t>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程序中，</a:t>
            </a:r>
            <a:r>
              <a:rPr lang="zh-CN" altLang="en-US" sz="2800" dirty="0" smtClean="0">
                <a:solidFill>
                  <a:srgbClr val="FFC000"/>
                </a:solidFill>
              </a:rPr>
              <a:t>实数类型字面常量</a:t>
            </a:r>
            <a:r>
              <a:rPr lang="zh-CN" altLang="en-US" sz="2800" dirty="0" smtClean="0"/>
              <a:t>采用十进制形式书写。有两种表示法：</a:t>
            </a:r>
          </a:p>
          <a:p>
            <a:pPr marL="892175" lvl="1" indent="-358775"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小数表示法</a:t>
            </a:r>
            <a:r>
              <a:rPr lang="zh-CN" altLang="en-US" sz="2400" dirty="0" smtClean="0"/>
              <a:t>：由整数部分、小数点</a:t>
            </a:r>
            <a:r>
              <a:rPr lang="zh-CN" altLang="en-US" sz="2400" dirty="0" smtClean="0">
                <a:latin typeface="Arial"/>
              </a:rPr>
              <a:t>“</a:t>
            </a:r>
            <a:r>
              <a:rPr lang="en-US" altLang="zh-CN" sz="2400" dirty="0" smtClean="0"/>
              <a:t>.</a:t>
            </a:r>
            <a:r>
              <a:rPr lang="en-US" altLang="zh-CN" sz="2400" dirty="0" smtClean="0">
                <a:latin typeface="Arial"/>
              </a:rPr>
              <a:t>”</a:t>
            </a:r>
            <a:r>
              <a:rPr lang="zh-CN" altLang="en-US" sz="2400" dirty="0" smtClean="0"/>
              <a:t>和小数部分构成，如：</a:t>
            </a:r>
            <a:r>
              <a:rPr lang="en-US" altLang="zh-CN" sz="2400" dirty="0" smtClean="0"/>
              <a:t>456.78, -0.0057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5.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.5</a:t>
            </a:r>
          </a:p>
          <a:p>
            <a:pPr marL="892175" lvl="1" indent="-358775"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chemeClr val="folHlink"/>
                </a:solidFill>
              </a:rPr>
              <a:t>科学表示法</a:t>
            </a:r>
            <a:r>
              <a:rPr lang="zh-CN" altLang="en-US" sz="2400" dirty="0" smtClean="0"/>
              <a:t>：在小数表示法或整数后加上一个指数部分，指数部分由</a:t>
            </a:r>
            <a:r>
              <a:rPr lang="en-US" altLang="zh-CN" sz="2400" dirty="0" smtClean="0"/>
              <a:t>E(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e)</a:t>
            </a:r>
            <a:r>
              <a:rPr lang="zh-CN" altLang="en-US" sz="2400" dirty="0" smtClean="0"/>
              <a:t>和一个整数类型数构成，表示基数为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的指数，如：</a:t>
            </a:r>
            <a:r>
              <a:rPr lang="en-US" altLang="zh-CN" sz="2400" dirty="0" smtClean="0"/>
              <a:t>4.5678E2, -5.7e-3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/>
              <a:t>实数类型字面常量默认为</a:t>
            </a:r>
            <a:r>
              <a:rPr lang="en-US" altLang="zh-CN" sz="2800" dirty="0"/>
              <a:t>double</a:t>
            </a:r>
            <a:r>
              <a:rPr lang="zh-CN" altLang="en-US" sz="2800" dirty="0"/>
              <a:t>型，可以在实数类型字面常量后面：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/>
              <a:t>加上</a:t>
            </a:r>
            <a:r>
              <a:rPr lang="en-US" altLang="zh-CN" sz="2400" dirty="0"/>
              <a:t>F(f)</a:t>
            </a:r>
            <a:r>
              <a:rPr lang="zh-CN" altLang="en-US" sz="2400" dirty="0"/>
              <a:t>以表示</a:t>
            </a:r>
            <a:r>
              <a:rPr lang="en-US" altLang="zh-CN" sz="2400" dirty="0"/>
              <a:t>float</a:t>
            </a:r>
            <a:r>
              <a:rPr lang="zh-CN" altLang="en-US" sz="2400" dirty="0"/>
              <a:t>型，如：</a:t>
            </a:r>
            <a:r>
              <a:rPr lang="en-US" altLang="zh-CN" sz="2400" dirty="0" smtClean="0"/>
              <a:t>5.6</a:t>
            </a:r>
            <a:r>
              <a:rPr lang="en-US" altLang="zh-CN" sz="2400" dirty="0" smtClean="0">
                <a:solidFill>
                  <a:srgbClr val="FFC000"/>
                </a:solidFill>
              </a:rPr>
              <a:t>F</a:t>
            </a:r>
            <a:endParaRPr lang="zh-CN" altLang="en-US" sz="2400" dirty="0">
              <a:solidFill>
                <a:srgbClr val="FFC000"/>
              </a:solidFill>
            </a:endParaRP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sz="2400" dirty="0"/>
              <a:t>加上</a:t>
            </a:r>
            <a:r>
              <a:rPr lang="en-US" altLang="zh-CN" sz="2400" dirty="0"/>
              <a:t>L(l)</a:t>
            </a:r>
            <a:r>
              <a:rPr lang="zh-CN" altLang="en-US" sz="2400" dirty="0"/>
              <a:t>表示</a:t>
            </a:r>
            <a:r>
              <a:rPr lang="en-US" altLang="zh-CN" sz="2400" dirty="0"/>
              <a:t>long double</a:t>
            </a:r>
            <a:r>
              <a:rPr lang="zh-CN" altLang="en-US" sz="2400" dirty="0"/>
              <a:t>型，如</a:t>
            </a:r>
            <a:r>
              <a:rPr lang="en-US" altLang="zh-CN" sz="2400" dirty="0" smtClean="0"/>
              <a:t>5.6L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字符类型字面常量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820150" cy="5445125"/>
          </a:xfrm>
        </p:spPr>
        <p:txBody>
          <a:bodyPr>
            <a:normAutofit fontScale="775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sz="3600" dirty="0" smtClean="0"/>
              <a:t>在</a:t>
            </a:r>
            <a:r>
              <a:rPr lang="en-US" altLang="zh-CN" sz="3600" dirty="0" smtClean="0"/>
              <a:t>C++</a:t>
            </a:r>
            <a:r>
              <a:rPr lang="zh-CN" altLang="en-US" sz="3600" dirty="0" smtClean="0"/>
              <a:t>程序中，</a:t>
            </a:r>
            <a:r>
              <a:rPr lang="zh-CN" altLang="en-US" sz="3600" dirty="0" smtClean="0">
                <a:solidFill>
                  <a:schemeClr val="folHlink"/>
                </a:solidFill>
              </a:rPr>
              <a:t>字符类型字面常量</a:t>
            </a:r>
            <a:r>
              <a:rPr lang="zh-CN" altLang="en-US" sz="3600" dirty="0" smtClean="0"/>
              <a:t>是由两个单引号（</a:t>
            </a:r>
            <a:r>
              <a:rPr lang="en-US" altLang="zh-CN" sz="3600" dirty="0" smtClean="0">
                <a:solidFill>
                  <a:srgbClr val="FFC000"/>
                </a:solidFill>
              </a:rPr>
              <a:t>'</a:t>
            </a:r>
            <a:r>
              <a:rPr lang="zh-CN" altLang="en-US" sz="3600" dirty="0" smtClean="0"/>
              <a:t>）括起来的</a:t>
            </a:r>
            <a:r>
              <a:rPr lang="zh-CN" altLang="en-US" sz="3600" dirty="0" smtClean="0">
                <a:solidFill>
                  <a:srgbClr val="FFC000"/>
                </a:solidFill>
              </a:rPr>
              <a:t>一个字符</a:t>
            </a:r>
            <a:r>
              <a:rPr lang="zh-CN" altLang="en-US" sz="3600" dirty="0" smtClean="0"/>
              <a:t>构成，其中的字符写法可以是：</a:t>
            </a:r>
          </a:p>
          <a:p>
            <a:pPr marL="893763" lvl="1" indent="-357188" eaLnBrk="1" hangingPunct="1">
              <a:lnSpc>
                <a:spcPct val="110000"/>
              </a:lnSpc>
              <a:defRPr/>
            </a:pPr>
            <a:r>
              <a:rPr lang="zh-CN" altLang="en-US" sz="3200" dirty="0" smtClean="0">
                <a:solidFill>
                  <a:schemeClr val="folHlink"/>
                </a:solidFill>
              </a:rPr>
              <a:t>字符本身</a:t>
            </a:r>
            <a:r>
              <a:rPr lang="zh-CN" altLang="en-US" sz="3200" dirty="0" smtClean="0"/>
              <a:t>，如：</a:t>
            </a:r>
            <a:r>
              <a:rPr lang="en-US" altLang="zh-CN" sz="3200" dirty="0" smtClean="0"/>
              <a:t>'A'</a:t>
            </a:r>
          </a:p>
          <a:p>
            <a:pPr marL="893763" lvl="1" indent="-357188" eaLnBrk="1" hangingPunct="1">
              <a:lnSpc>
                <a:spcPct val="110000"/>
              </a:lnSpc>
              <a:defRPr/>
            </a:pPr>
            <a:r>
              <a:rPr lang="zh-CN" altLang="en-US" sz="3200" dirty="0" smtClean="0">
                <a:solidFill>
                  <a:schemeClr val="folHlink"/>
                </a:solidFill>
              </a:rPr>
              <a:t>转义序列</a:t>
            </a:r>
            <a:r>
              <a:rPr lang="zh-CN" altLang="en-US" sz="3200" dirty="0" smtClean="0"/>
              <a:t>，由</a:t>
            </a:r>
            <a:r>
              <a:rPr lang="en-US" altLang="zh-CN" sz="3200" dirty="0" smtClean="0"/>
              <a:t>\</a:t>
            </a:r>
            <a:r>
              <a:rPr lang="zh-CN" altLang="en-US" sz="3200" dirty="0" smtClean="0"/>
              <a:t>打头的一串符号</a:t>
            </a:r>
          </a:p>
          <a:p>
            <a:pPr marL="1444625" lvl="2" indent="-371475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字符的编码</a:t>
            </a:r>
          </a:p>
          <a:p>
            <a:pPr marL="1982788" lvl="3" indent="-358775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八进制：</a:t>
            </a:r>
            <a:r>
              <a:rPr lang="en-US" altLang="zh-CN" sz="2400" dirty="0" smtClean="0"/>
              <a:t>'\</a:t>
            </a:r>
            <a:r>
              <a:rPr lang="en-US" altLang="zh-CN" sz="2400" dirty="0" err="1" smtClean="0"/>
              <a:t>ddd</a:t>
            </a:r>
            <a:r>
              <a:rPr lang="en-US" altLang="zh-CN" sz="2400" dirty="0" smtClean="0"/>
              <a:t>'</a:t>
            </a:r>
            <a:r>
              <a:rPr lang="zh-CN" altLang="en-US" sz="2400" dirty="0" smtClean="0"/>
              <a:t>，如：</a:t>
            </a:r>
            <a:r>
              <a:rPr lang="en-US" altLang="zh-CN" sz="2400" dirty="0" smtClean="0"/>
              <a:t>'\101'</a:t>
            </a:r>
          </a:p>
          <a:p>
            <a:pPr marL="1982788" lvl="3" indent="-358775" eaLnBrk="1" hangingPunct="1">
              <a:lnSpc>
                <a:spcPct val="110000"/>
              </a:lnSpc>
              <a:defRPr/>
            </a:pPr>
            <a:r>
              <a:rPr lang="zh-CN" altLang="en-US" sz="2400" dirty="0" smtClean="0"/>
              <a:t>十六进制：</a:t>
            </a:r>
            <a:r>
              <a:rPr lang="en-US" altLang="zh-CN" sz="2400" dirty="0" smtClean="0"/>
              <a:t>'\</a:t>
            </a:r>
            <a:r>
              <a:rPr lang="en-US" altLang="zh-CN" sz="2400" dirty="0" err="1" smtClean="0"/>
              <a:t>xhh</a:t>
            </a:r>
            <a:r>
              <a:rPr lang="en-US" altLang="zh-CN" sz="2400" dirty="0" smtClean="0"/>
              <a:t>'</a:t>
            </a:r>
            <a:r>
              <a:rPr lang="zh-CN" altLang="en-US" sz="2400" dirty="0" smtClean="0"/>
              <a:t>，如：</a:t>
            </a:r>
            <a:r>
              <a:rPr lang="en-US" altLang="zh-CN" sz="2400" dirty="0" smtClean="0"/>
              <a:t>'\x41'</a:t>
            </a:r>
          </a:p>
          <a:p>
            <a:pPr marL="1444625" lvl="2" indent="-371475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特殊表示，如：</a:t>
            </a:r>
            <a:r>
              <a:rPr lang="en-US" altLang="zh-CN" sz="2800" dirty="0" smtClean="0"/>
              <a:t>'\n'</a:t>
            </a:r>
            <a:r>
              <a:rPr lang="zh-CN" altLang="en-US" sz="2800" dirty="0" smtClean="0"/>
              <a:t>（换行符）、</a:t>
            </a:r>
            <a:r>
              <a:rPr lang="en-US" altLang="zh-CN" sz="2800" dirty="0" smtClean="0"/>
              <a:t>'\r'</a:t>
            </a:r>
            <a:r>
              <a:rPr lang="zh-CN" altLang="en-US" sz="2800" dirty="0" smtClean="0"/>
              <a:t>（回车符）、</a:t>
            </a:r>
            <a:r>
              <a:rPr lang="en-US" altLang="zh-CN" sz="2800" dirty="0" smtClean="0"/>
              <a:t>'\t'</a:t>
            </a:r>
            <a:r>
              <a:rPr lang="zh-CN" altLang="en-US" sz="2800" dirty="0" smtClean="0"/>
              <a:t>（横向制表符）、</a:t>
            </a:r>
            <a:r>
              <a:rPr lang="en-US" altLang="zh-CN" sz="2800" dirty="0" smtClean="0"/>
              <a:t>'\b'</a:t>
            </a:r>
            <a:r>
              <a:rPr lang="zh-CN" altLang="en-US" sz="2800" dirty="0" smtClean="0"/>
              <a:t>（退格符）等</a:t>
            </a:r>
            <a:endParaRPr lang="en-US" altLang="zh-CN" sz="2800" dirty="0" smtClean="0"/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/>
              <a:t>注意下列字符的表示：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反斜杠（</a:t>
            </a:r>
            <a:r>
              <a:rPr lang="en-US" altLang="zh-CN" dirty="0">
                <a:solidFill>
                  <a:srgbClr val="FFC000"/>
                </a:solidFill>
              </a:rPr>
              <a:t>\</a:t>
            </a:r>
            <a:r>
              <a:rPr lang="zh-CN" altLang="en-US" dirty="0"/>
              <a:t>）</a:t>
            </a:r>
            <a:r>
              <a:rPr lang="zh-CN" altLang="en-GB" dirty="0"/>
              <a:t>应写成：</a:t>
            </a:r>
            <a:r>
              <a:rPr lang="en-US" altLang="zh-CN" dirty="0"/>
              <a:t>'</a:t>
            </a:r>
            <a:r>
              <a:rPr lang="en-US" altLang="zh-CN" dirty="0">
                <a:solidFill>
                  <a:srgbClr val="FFC000"/>
                </a:solidFill>
              </a:rPr>
              <a:t>\\</a:t>
            </a:r>
            <a:r>
              <a:rPr lang="en-US" altLang="zh-CN" dirty="0"/>
              <a:t>'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单引号（</a:t>
            </a:r>
            <a:r>
              <a:rPr lang="en-US" altLang="zh-CN" dirty="0">
                <a:solidFill>
                  <a:srgbClr val="FFC000"/>
                </a:solidFill>
              </a:rPr>
              <a:t>'</a:t>
            </a:r>
            <a:r>
              <a:rPr lang="zh-CN" altLang="en-US" dirty="0"/>
              <a:t>）应写成：</a:t>
            </a:r>
            <a:r>
              <a:rPr lang="en-US" altLang="zh-CN" dirty="0"/>
              <a:t>'</a:t>
            </a:r>
            <a:r>
              <a:rPr lang="en-US" altLang="zh-CN" dirty="0">
                <a:solidFill>
                  <a:srgbClr val="FFC000"/>
                </a:solidFill>
              </a:rPr>
              <a:t>\'</a:t>
            </a:r>
            <a:r>
              <a:rPr lang="en-US" altLang="zh-CN" dirty="0"/>
              <a:t>'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/>
              <a:t>双引号（</a:t>
            </a:r>
            <a:r>
              <a:rPr lang="en-US" altLang="zh-CN" dirty="0">
                <a:solidFill>
                  <a:srgbClr val="FFC000"/>
                </a:solidFill>
              </a:rPr>
              <a:t>"</a:t>
            </a:r>
            <a:r>
              <a:rPr lang="zh-CN" altLang="en-US" dirty="0"/>
              <a:t>）可写成：</a:t>
            </a:r>
            <a:r>
              <a:rPr lang="en-US" altLang="zh-CN" dirty="0"/>
              <a:t>'</a:t>
            </a:r>
            <a:r>
              <a:rPr lang="en-US" altLang="zh-CN" dirty="0">
                <a:solidFill>
                  <a:srgbClr val="FFC000"/>
                </a:solidFill>
              </a:rPr>
              <a:t>\"</a:t>
            </a:r>
            <a:r>
              <a:rPr lang="en-US" altLang="zh-CN" dirty="0"/>
              <a:t>'</a:t>
            </a:r>
            <a:r>
              <a:rPr lang="zh-CN" altLang="en-US" dirty="0"/>
              <a:t>或 </a:t>
            </a:r>
            <a:r>
              <a:rPr lang="en-US" altLang="zh-CN" dirty="0"/>
              <a:t>'</a:t>
            </a:r>
            <a:r>
              <a:rPr lang="en-US" altLang="zh-CN" dirty="0">
                <a:solidFill>
                  <a:srgbClr val="FFC000"/>
                </a:solidFill>
              </a:rPr>
              <a:t>"</a:t>
            </a:r>
            <a:r>
              <a:rPr lang="en-US" altLang="zh-CN" dirty="0"/>
              <a:t>'</a:t>
            </a:r>
          </a:p>
          <a:p>
            <a:pPr marL="644525" indent="-371475" eaLnBrk="1" hangingPunct="1">
              <a:defRPr/>
            </a:pP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字符串类型字面常量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532813" cy="5400675"/>
          </a:xfrm>
        </p:spPr>
        <p:txBody>
          <a:bodyPr>
            <a:normAutofit fontScale="92500" lnSpcReduction="20000"/>
          </a:bodyPr>
          <a:lstStyle/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在</a:t>
            </a:r>
            <a:r>
              <a:rPr lang="en-US" altLang="zh-CN" dirty="0" smtClean="0"/>
              <a:t>C++</a:t>
            </a:r>
            <a:r>
              <a:rPr lang="zh-CN" altLang="en-US" dirty="0" smtClean="0"/>
              <a:t>程序中，</a:t>
            </a:r>
            <a:r>
              <a:rPr lang="zh-CN" altLang="en-US" dirty="0" smtClean="0">
                <a:solidFill>
                  <a:schemeClr val="folHlink"/>
                </a:solidFill>
              </a:rPr>
              <a:t>字符串字面常量</a:t>
            </a:r>
            <a:r>
              <a:rPr lang="zh-CN" altLang="en-US" dirty="0" smtClean="0"/>
              <a:t>是由两个双引号（</a:t>
            </a:r>
            <a:r>
              <a:rPr lang="en-US" altLang="zh-CN" dirty="0" smtClean="0">
                <a:solidFill>
                  <a:srgbClr val="FFC000"/>
                </a:solidFill>
              </a:rPr>
              <a:t>"</a:t>
            </a:r>
            <a:r>
              <a:rPr lang="zh-CN" altLang="en-US" dirty="0" smtClean="0"/>
              <a:t>）括起来的</a:t>
            </a:r>
            <a:r>
              <a:rPr lang="zh-CN" altLang="en-US" dirty="0" smtClean="0">
                <a:solidFill>
                  <a:srgbClr val="FFC000"/>
                </a:solidFill>
              </a:rPr>
              <a:t>字符序列</a:t>
            </a:r>
            <a:r>
              <a:rPr lang="zh-CN" altLang="en-US" dirty="0" smtClean="0"/>
              <a:t>构成，其中的字符的写法与字符类型常量基本相同。如</a:t>
            </a:r>
            <a:r>
              <a:rPr lang="zh-CN" altLang="en-GB" dirty="0" smtClean="0"/>
              <a:t>：</a:t>
            </a:r>
          </a:p>
          <a:p>
            <a:pPr marL="1339850" lvl="1" indent="-533400" eaLnBrk="1" hangingPunct="1">
              <a:defRPr/>
            </a:pPr>
            <a:r>
              <a:rPr lang="en-US" altLang="zh-CN" dirty="0" smtClean="0"/>
              <a:t>"This is a string."</a:t>
            </a:r>
            <a:endParaRPr lang="en-GB" altLang="zh-CN" dirty="0" smtClean="0"/>
          </a:p>
          <a:p>
            <a:pPr marL="1339850" lvl="1" indent="-533400" eaLnBrk="1" hangingPunct="1">
              <a:defRPr/>
            </a:pPr>
            <a:r>
              <a:rPr lang="en-GB" altLang="zh-CN" dirty="0" smtClean="0"/>
              <a:t>"</a:t>
            </a:r>
            <a:r>
              <a:rPr lang="en-US" altLang="zh-CN" dirty="0" smtClean="0"/>
              <a:t>I'm a student."</a:t>
            </a:r>
            <a:endParaRPr lang="en-GB" altLang="zh-CN" dirty="0" smtClean="0"/>
          </a:p>
          <a:p>
            <a:pPr marL="1339850" lvl="1" indent="-533400" eaLnBrk="1" hangingPunct="1">
              <a:defRPr/>
            </a:pPr>
            <a:r>
              <a:rPr lang="en-GB" altLang="zh-CN" dirty="0" smtClean="0"/>
              <a:t>"</a:t>
            </a:r>
            <a:r>
              <a:rPr lang="en-US" altLang="zh-CN" dirty="0" smtClean="0"/>
              <a:t>Please enter \"Y\" or \"N\":"</a:t>
            </a:r>
          </a:p>
          <a:p>
            <a:pPr marL="1339850" lvl="1" indent="-533400" eaLnBrk="1" hangingPunct="1">
              <a:defRPr/>
            </a:pPr>
            <a:r>
              <a:rPr lang="en-US" altLang="zh-CN" dirty="0" smtClean="0"/>
              <a:t>"This is two-line \</a:t>
            </a:r>
            <a:r>
              <a:rPr lang="en-US" altLang="zh-CN" dirty="0" err="1" smtClean="0"/>
              <a:t>nmessage</a:t>
            </a:r>
            <a:r>
              <a:rPr lang="en-US" altLang="zh-CN" dirty="0" smtClean="0"/>
              <a:t>! "</a:t>
            </a:r>
          </a:p>
          <a:p>
            <a:pPr marL="357188" indent="-357188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存储字符串时，往往要在最后一个字符的后面存储一个字符</a:t>
            </a:r>
            <a:r>
              <a:rPr lang="en-US" altLang="zh-CN" dirty="0" smtClean="0"/>
              <a:t>'\0</a:t>
            </a:r>
            <a:r>
              <a:rPr lang="en-US" altLang="zh-CN" dirty="0" smtClean="0">
                <a:latin typeface="Arial"/>
              </a:rPr>
              <a:t>'</a:t>
            </a:r>
            <a:r>
              <a:rPr lang="zh-CN" altLang="en-US" dirty="0" smtClean="0"/>
              <a:t>，表示字符串结束。</a:t>
            </a:r>
            <a:endParaRPr lang="en-US" altLang="zh-CN" dirty="0" smtClean="0"/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/>
              <a:t>字符串</a:t>
            </a:r>
            <a:r>
              <a:rPr lang="zh-CN" altLang="en-US" dirty="0" smtClean="0"/>
              <a:t>常量的类型</a:t>
            </a:r>
            <a:r>
              <a:rPr lang="zh-CN" altLang="en-US" dirty="0"/>
              <a:t>为</a:t>
            </a:r>
            <a:r>
              <a:rPr lang="zh-CN" altLang="en-US" dirty="0">
                <a:solidFill>
                  <a:schemeClr val="folHlink"/>
                </a:solidFill>
              </a:rPr>
              <a:t>一</a:t>
            </a:r>
            <a:r>
              <a:rPr lang="zh-CN" altLang="en-US" dirty="0" smtClean="0">
                <a:solidFill>
                  <a:schemeClr val="folHlink"/>
                </a:solidFill>
              </a:rPr>
              <a:t>维字符数组常量</a:t>
            </a:r>
            <a:r>
              <a:rPr lang="zh-CN" altLang="en-US" dirty="0" smtClean="0"/>
              <a:t>（</a:t>
            </a:r>
            <a:r>
              <a:rPr lang="zh-CN" altLang="en-US" dirty="0"/>
              <a:t>构造数据类型）。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635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smtClean="0"/>
              <a:t>数据类型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932" y="1484784"/>
            <a:ext cx="8172524" cy="5040288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en-US" altLang="zh-CN" sz="4000" b="1" dirty="0" smtClean="0">
                <a:solidFill>
                  <a:srgbClr val="FFC000"/>
                </a:solidFill>
              </a:rPr>
              <a:t>	</a:t>
            </a:r>
            <a:r>
              <a:rPr lang="zh-CN" altLang="en-US" sz="4000" b="1" dirty="0" smtClean="0"/>
              <a:t>程序 </a:t>
            </a:r>
            <a:r>
              <a:rPr lang="en-US" altLang="zh-CN" sz="4000" b="1" dirty="0" smtClean="0"/>
              <a:t>= </a:t>
            </a:r>
            <a:r>
              <a:rPr lang="zh-CN" altLang="en-US" sz="4000" b="1" dirty="0" smtClean="0"/>
              <a:t>算法 </a:t>
            </a:r>
            <a:r>
              <a:rPr lang="en-US" altLang="zh-CN" sz="4000" b="1" dirty="0" smtClean="0"/>
              <a:t>+ </a:t>
            </a:r>
            <a:r>
              <a:rPr lang="zh-CN" altLang="en-US" sz="4000" b="1" dirty="0" smtClean="0">
                <a:solidFill>
                  <a:srgbClr val="FFC000"/>
                </a:solidFill>
              </a:rPr>
              <a:t>数据结构</a:t>
            </a:r>
            <a:endParaRPr lang="en-US" altLang="zh-CN" sz="4000" b="1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数据</a:t>
            </a:r>
            <a:r>
              <a:rPr lang="zh-CN" altLang="en-US" dirty="0" smtClean="0"/>
              <a:t>是程序的一个重要组成部分，在程序中首先需要对要处理的数据进行描述。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数据的描述是通过</a:t>
            </a:r>
            <a:r>
              <a:rPr lang="zh-CN" altLang="en-US" dirty="0" smtClean="0">
                <a:solidFill>
                  <a:schemeClr val="folHlink"/>
                </a:solidFill>
              </a:rPr>
              <a:t>数据类型</a:t>
            </a:r>
            <a:r>
              <a:rPr lang="zh-CN" altLang="en-US" dirty="0"/>
              <a:t>来实现</a:t>
            </a:r>
            <a:r>
              <a:rPr lang="zh-CN" altLang="en-US" dirty="0" smtClean="0"/>
              <a:t>的，每个数据都属于一种数据类型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在程序中区分数据类型的好处是便于实现对数据的可靠、有效处理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/>
              <a:t>符号</a:t>
            </a:r>
            <a:r>
              <a:rPr lang="zh-CN" altLang="en-US" sz="3600" dirty="0"/>
              <a:t>常量（命名常量）</a:t>
            </a:r>
            <a:endParaRPr lang="zh-CN" altLang="en-US" sz="3600" dirty="0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604250" cy="5445125"/>
          </a:xfrm>
        </p:spPr>
        <p:txBody>
          <a:bodyPr>
            <a:normAutofit fontScale="92500" lnSpcReduction="20000"/>
          </a:bodyPr>
          <a:lstStyle/>
          <a:p>
            <a:pPr marL="354013" indent="-354013" eaLnBrk="1" hangingPunct="1">
              <a:lnSpc>
                <a:spcPct val="120000"/>
              </a:lnSpc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符号常量</a:t>
            </a:r>
            <a:r>
              <a:rPr lang="zh-CN" altLang="en-US" sz="2800" dirty="0" smtClean="0"/>
              <a:t>是指先通过常量定义给常量取一个名字，并可指定一个类型；然后，在程序中通过常量名来使用这些常量。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符号常量的定义格式为：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>
                <a:solidFill>
                  <a:srgbClr val="FFC000"/>
                </a:solidFill>
              </a:rPr>
              <a:t>#define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常量名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值</a:t>
            </a:r>
            <a:r>
              <a:rPr lang="en-US" altLang="zh-CN" sz="2400" dirty="0" smtClean="0">
                <a:solidFill>
                  <a:srgbClr val="FFC000"/>
                </a:solidFill>
              </a:rPr>
              <a:t>&gt;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>
                <a:solidFill>
                  <a:srgbClr val="FFC000"/>
                </a:solidFill>
              </a:rPr>
              <a:t>const</a:t>
            </a:r>
            <a:r>
              <a:rPr lang="en-US" altLang="zh-CN" sz="2400" dirty="0" smtClean="0">
                <a:solidFill>
                  <a:srgbClr val="FFC000"/>
                </a:solidFill>
              </a:rPr>
              <a:t>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常量名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&gt;=&lt;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值</a:t>
            </a:r>
            <a:r>
              <a:rPr lang="en-US" altLang="zh-CN" sz="2400" dirty="0" smtClean="0">
                <a:solidFill>
                  <a:srgbClr val="FFC000"/>
                </a:solidFill>
              </a:rPr>
              <a:t>&gt;</a:t>
            </a:r>
            <a:r>
              <a:rPr lang="en-US" altLang="zh-CN" sz="2400" dirty="0">
                <a:solidFill>
                  <a:srgbClr val="FFC000"/>
                </a:solidFill>
              </a:rPr>
              <a:t>;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例如：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smtClean="0"/>
              <a:t>#define 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 3.1415926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或，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en-US" altLang="zh-CN" sz="2400" dirty="0" err="1" smtClean="0"/>
              <a:t>const</a:t>
            </a:r>
            <a:r>
              <a:rPr lang="en-US" altLang="zh-CN" sz="2400" dirty="0" smtClean="0"/>
              <a:t> double 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=3.1415926; </a:t>
            </a:r>
          </a:p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zh-CN" altLang="en-US" sz="2800" dirty="0" smtClean="0"/>
              <a:t>符号常量的使用：</a:t>
            </a:r>
          </a:p>
          <a:p>
            <a:pPr marL="1339850" lvl="1" indent="-533400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2*</a:t>
            </a:r>
            <a:r>
              <a:rPr lang="en-US" altLang="zh-CN" sz="2400" dirty="0" smtClean="0">
                <a:solidFill>
                  <a:srgbClr val="FF9900"/>
                </a:solidFill>
              </a:rPr>
              <a:t>PI</a:t>
            </a:r>
            <a:r>
              <a:rPr lang="en-US" altLang="zh-CN" sz="2400" dirty="0" smtClean="0"/>
              <a:t>*r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bool</a:t>
            </a:r>
            <a:r>
              <a:rPr lang="zh-CN" altLang="en-US" dirty="0"/>
              <a:t>类型的值</a:t>
            </a:r>
            <a:r>
              <a:rPr lang="en-US" altLang="zh-CN" dirty="0"/>
              <a:t>true</a:t>
            </a:r>
            <a:r>
              <a:rPr lang="zh-CN" altLang="en-US" dirty="0"/>
              <a:t>和</a:t>
            </a:r>
            <a:r>
              <a:rPr lang="en-US" altLang="zh-CN" dirty="0"/>
              <a:t>false</a:t>
            </a:r>
            <a:r>
              <a:rPr lang="zh-CN" altLang="en-US" dirty="0"/>
              <a:t>可以看成是</a:t>
            </a:r>
            <a:r>
              <a:rPr lang="en-US" altLang="zh-CN" dirty="0"/>
              <a:t>C++</a:t>
            </a:r>
            <a:r>
              <a:rPr lang="zh-CN" altLang="en-US" dirty="0"/>
              <a:t>语言预定义的两个符号常量，它们的值分别为</a:t>
            </a:r>
            <a:r>
              <a:rPr lang="en-US" altLang="zh-CN" dirty="0"/>
              <a:t>1</a:t>
            </a:r>
            <a:r>
              <a:rPr lang="zh-CN" altLang="en-US" dirty="0"/>
              <a:t>和</a:t>
            </a:r>
            <a:r>
              <a:rPr lang="en-US" altLang="zh-CN" dirty="0"/>
              <a:t>0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8748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smtClean="0"/>
              <a:t>使用符号常量的好处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484313"/>
            <a:ext cx="8604250" cy="5157787"/>
          </a:xfrm>
        </p:spPr>
        <p:txBody>
          <a:bodyPr>
            <a:normAutofit/>
          </a:bodyPr>
          <a:lstStyle/>
          <a:p>
            <a:pPr marL="609600" indent="-609600" eaLnBrk="1" hangingPunct="1">
              <a:defRPr/>
            </a:pPr>
            <a:r>
              <a:rPr lang="zh-CN" altLang="en-US" dirty="0" smtClean="0"/>
              <a:t>增加程序的易读性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PASS_SCORE=60;</a:t>
            </a:r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MINUTES_PER_HOUR=60;</a:t>
            </a:r>
            <a:endParaRPr lang="zh-CN" altLang="en-US" dirty="0" smtClean="0"/>
          </a:p>
          <a:p>
            <a:pPr marL="609600" indent="-609600" eaLnBrk="1" hangingPunct="1">
              <a:defRPr/>
            </a:pPr>
            <a:r>
              <a:rPr lang="zh-CN" altLang="en-US" dirty="0" smtClean="0"/>
              <a:t>提高程序对常量使用的一致性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smtClean="0"/>
              <a:t>3.14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3.1416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3.1415926</a:t>
            </a:r>
            <a:endParaRPr lang="zh-CN" altLang="en-US" dirty="0" smtClean="0"/>
          </a:p>
          <a:p>
            <a:pPr marL="609600" indent="-609600" eaLnBrk="1" hangingPunct="1">
              <a:defRPr/>
            </a:pPr>
            <a:r>
              <a:rPr lang="zh-CN" altLang="en-US" dirty="0" smtClean="0"/>
              <a:t>增强程序的易维护性</a:t>
            </a:r>
            <a:endParaRPr lang="en-US" altLang="zh-CN" dirty="0" smtClean="0"/>
          </a:p>
          <a:p>
            <a:pPr marL="1009650" lvl="1" indent="-609600" eaLnBrk="1" hangingPunct="1">
              <a:defRPr/>
            </a:pPr>
            <a:r>
              <a:rPr lang="en-US" altLang="zh-CN" dirty="0" err="1" smtClean="0"/>
              <a:t>const</a:t>
            </a:r>
            <a:r>
              <a:rPr lang="en-US" altLang="zh-CN" dirty="0" smtClean="0"/>
              <a:t> double PI=3.14;</a:t>
            </a:r>
          </a:p>
          <a:p>
            <a:pPr marL="1009650" lvl="1" indent="-609600" eaLnBrk="1" hangingPunct="1">
              <a:defRPr/>
            </a:pPr>
            <a:r>
              <a:rPr lang="en-US" altLang="zh-CN" dirty="0" smtClean="0"/>
              <a:t>...2*PI*r...</a:t>
            </a:r>
          </a:p>
          <a:p>
            <a:pPr marL="1009650" lvl="1" indent="-609600" eaLnBrk="1" hangingPunct="1">
              <a:defRPr/>
            </a:pPr>
            <a:r>
              <a:rPr lang="en-US" altLang="zh-CN" dirty="0" smtClean="0"/>
              <a:t>...PI*r*r...</a:t>
            </a:r>
            <a:r>
              <a:rPr lang="zh-CN" altLang="en-US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31913" y="4797425"/>
            <a:ext cx="4697412" cy="5222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const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 double PI=3.1415;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变量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713788" cy="5040313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zh-CN" altLang="en-US" dirty="0" smtClean="0"/>
              <a:t>程序中可变的数据用变量来表示。</a:t>
            </a:r>
          </a:p>
          <a:p>
            <a:pPr marL="357188" indent="-357188" eaLnBrk="1" hangingPunct="1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 eaLnBrk="1" hangingPunct="1">
              <a:defRPr/>
            </a:pPr>
            <a:r>
              <a:rPr lang="zh-CN" altLang="en-US" dirty="0" smtClean="0"/>
              <a:t>例如：在计算圆周长的式子“</a:t>
            </a:r>
            <a:r>
              <a:rPr lang="en-US" altLang="zh-CN" dirty="0" smtClean="0"/>
              <a:t>2*PI*</a:t>
            </a:r>
            <a:r>
              <a:rPr lang="en-US" altLang="zh-CN" dirty="0" smtClean="0">
                <a:solidFill>
                  <a:schemeClr val="folHlink"/>
                </a:solidFill>
              </a:rPr>
              <a:t>r</a:t>
            </a:r>
            <a:r>
              <a:rPr lang="zh-CN" altLang="en-US" dirty="0"/>
              <a:t>”</a:t>
            </a:r>
            <a:r>
              <a:rPr lang="zh-CN" altLang="en-US" dirty="0" smtClean="0"/>
              <a:t>中，半径</a:t>
            </a:r>
            <a:r>
              <a:rPr lang="en-US" altLang="zh-CN" dirty="0" smtClean="0">
                <a:solidFill>
                  <a:srgbClr val="FFC000"/>
                </a:solidFill>
              </a:rPr>
              <a:t>r</a:t>
            </a:r>
            <a:r>
              <a:rPr lang="zh-CN" altLang="en-US" dirty="0" smtClean="0"/>
              <a:t>就是一个可变的数据，它可能是通过用户输入得到，也可能由程序的其它部分计算得到。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变量的基本特性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713788" cy="5040312"/>
          </a:xfrm>
        </p:spPr>
        <p:txBody>
          <a:bodyPr/>
          <a:lstStyle/>
          <a:p>
            <a:pPr marL="354013" indent="-354013" eaLnBrk="1" hangingPunct="1">
              <a:defRPr/>
            </a:pPr>
            <a:r>
              <a:rPr lang="zh-CN" altLang="en-US" dirty="0" smtClean="0"/>
              <a:t>名字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用于区别不同的变量，用标识符表示。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类型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指定变量能取何种值以及对其能进行何种运算（操作）。 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值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可取所属类型的值集中的任何一个值。</a:t>
            </a:r>
          </a:p>
          <a:p>
            <a:pPr marL="354013" indent="-354013" eaLnBrk="1" hangingPunct="1">
              <a:defRPr/>
            </a:pPr>
            <a:r>
              <a:rPr lang="zh-CN" altLang="en-US" dirty="0" smtClean="0"/>
              <a:t>内存空间和地址</a:t>
            </a:r>
            <a:endParaRPr lang="en-US" altLang="zh-CN" dirty="0" smtClean="0"/>
          </a:p>
          <a:p>
            <a:pPr marL="754063" lvl="1" indent="-354013" eaLnBrk="1" hangingPunct="1">
              <a:defRPr/>
            </a:pPr>
            <a:r>
              <a:rPr lang="zh-CN" altLang="en-US" dirty="0" smtClean="0"/>
              <a:t>存储变量值的内存空间以及该空间的地址。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变量的定义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484313"/>
            <a:ext cx="8893175" cy="5185047"/>
          </a:xfrm>
        </p:spPr>
        <p:txBody>
          <a:bodyPr>
            <a:normAutofit fontScale="92500" lnSpcReduction="10000"/>
          </a:bodyPr>
          <a:lstStyle/>
          <a:p>
            <a:pPr marL="354013" indent="-354013" eaLnBrk="1" hangingPunct="1">
              <a:lnSpc>
                <a:spcPct val="110000"/>
              </a:lnSpc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语言规定：程序中使用到的每个变量都要有定义（有的语言不需要）。变量定义格式为：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	</a:t>
            </a:r>
            <a:r>
              <a:rPr lang="zh-CN" altLang="en-US" sz="2400" dirty="0" smtClean="0"/>
              <a:t>   </a:t>
            </a:r>
            <a:r>
              <a:rPr lang="en-US" altLang="zh-CN" sz="2400" dirty="0" smtClean="0">
                <a:solidFill>
                  <a:srgbClr val="FFC000"/>
                </a:solidFill>
              </a:rPr>
              <a:t>&lt;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变量名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</a:t>
            </a:r>
            <a:r>
              <a:rPr lang="en-US" altLang="zh-CN" sz="2400" dirty="0">
                <a:solidFill>
                  <a:srgbClr val="FFC000"/>
                </a:solidFill>
              </a:rPr>
              <a:t>;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marL="722313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 smtClean="0"/>
              <a:t>或者    </a:t>
            </a:r>
            <a:r>
              <a:rPr lang="en-US" altLang="zh-CN" sz="2400" dirty="0" smtClean="0">
                <a:solidFill>
                  <a:srgbClr val="FFC000"/>
                </a:solidFill>
              </a:rPr>
              <a:t>&lt;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变量名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&gt;=&lt;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初值</a:t>
            </a:r>
            <a:r>
              <a:rPr lang="en-US" altLang="zh-CN" sz="2400" dirty="0" smtClean="0">
                <a:solidFill>
                  <a:srgbClr val="FFC000"/>
                </a:solidFill>
              </a:rPr>
              <a:t>&gt;;</a:t>
            </a:r>
          </a:p>
          <a:p>
            <a:pPr marL="720725" lvl="1" indent="-276225" eaLnBrk="1" hangingPunct="1">
              <a:lnSpc>
                <a:spcPct val="110000"/>
              </a:lnSpc>
              <a:buNone/>
              <a:defRPr/>
            </a:pPr>
            <a:r>
              <a:rPr lang="zh-CN" altLang="en-US" sz="2400" dirty="0" smtClean="0"/>
              <a:t>或者    </a:t>
            </a:r>
            <a:r>
              <a:rPr lang="en-US" altLang="zh-CN" sz="2400" dirty="0" smtClean="0">
                <a:solidFill>
                  <a:srgbClr val="FFC000"/>
                </a:solidFill>
              </a:rPr>
              <a:t>&lt;</a:t>
            </a:r>
            <a:r>
              <a:rPr lang="zh-CN" altLang="en-US" sz="2400" dirty="0" smtClean="0">
                <a:solidFill>
                  <a:srgbClr val="FFC000"/>
                </a:solidFill>
              </a:rPr>
              <a:t>类型名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 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变量名</a:t>
            </a:r>
            <a:r>
              <a:rPr lang="en-US" altLang="zh-CN" sz="2400" dirty="0" smtClean="0">
                <a:solidFill>
                  <a:srgbClr val="FFC000"/>
                </a:solidFill>
              </a:rPr>
              <a:t>&gt;(&lt;</a:t>
            </a:r>
            <a:r>
              <a:rPr lang="zh-CN" altLang="en-US" sz="2400" dirty="0" smtClean="0">
                <a:solidFill>
                  <a:srgbClr val="FFC000"/>
                </a:solidFill>
              </a:rPr>
              <a:t>初值</a:t>
            </a:r>
            <a:r>
              <a:rPr lang="en-US" altLang="zh-CN" sz="2400" dirty="0" smtClean="0">
                <a:solidFill>
                  <a:srgbClr val="FFC000"/>
                </a:solidFill>
              </a:rPr>
              <a:t>&gt;);</a:t>
            </a:r>
            <a:endParaRPr lang="zh-CN" altLang="en-US" sz="2400" dirty="0" smtClean="0">
              <a:solidFill>
                <a:srgbClr val="FFC000"/>
              </a:solidFill>
            </a:endParaRP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例如</a:t>
            </a:r>
            <a:r>
              <a:rPr lang="zh-CN" altLang="en-US" sz="2800" dirty="0" smtClean="0"/>
              <a:t>：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a=0</a:t>
            </a:r>
            <a:r>
              <a:rPr lang="en-US" altLang="zh-CN" sz="2400" dirty="0"/>
              <a:t>; //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a(0);</a:t>
            </a:r>
            <a:endParaRPr lang="en-US" altLang="zh-CN" sz="2400" dirty="0" smtClean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b=a+1</a:t>
            </a:r>
            <a:r>
              <a:rPr lang="en-US" altLang="zh-CN" sz="2400" dirty="0"/>
              <a:t>; //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b(a+1);</a:t>
            </a:r>
            <a:endParaRPr lang="en-US" altLang="zh-CN" sz="2400" dirty="0" smtClean="0"/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double x; </a:t>
            </a:r>
          </a:p>
          <a:p>
            <a:pPr marL="354013" indent="-35401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sz="2800" dirty="0" smtClean="0"/>
              <a:t>或：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a=0,b=a+1; //</a:t>
            </a:r>
            <a:r>
              <a:rPr lang="zh-CN" altLang="en-US" sz="2400" dirty="0" smtClean="0"/>
              <a:t>同类型变量可以写在一起，用</a:t>
            </a:r>
            <a:r>
              <a:rPr lang="zh-CN" altLang="en-US" sz="2400" dirty="0" smtClean="0">
                <a:latin typeface="Arial"/>
              </a:rPr>
              <a:t>‘</a:t>
            </a:r>
            <a:r>
              <a:rPr lang="en-US" altLang="zh-CN" sz="2400" dirty="0" smtClean="0"/>
              <a:t>,</a:t>
            </a:r>
            <a:r>
              <a:rPr lang="en-US" altLang="zh-CN" sz="2400" dirty="0" smtClean="0">
                <a:latin typeface="Arial"/>
              </a:rPr>
              <a:t>’</a:t>
            </a:r>
            <a:r>
              <a:rPr lang="zh-CN" altLang="en-US" sz="2400" dirty="0" smtClean="0"/>
              <a:t>分开</a:t>
            </a:r>
          </a:p>
          <a:p>
            <a:pPr marL="1076325" lvl="1" indent="-276225" eaLnBrk="1" hangingPunct="1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 smtClean="0"/>
              <a:t>double x;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变量值的输入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#include &lt;</a:t>
            </a:r>
            <a:r>
              <a:rPr lang="en-US" altLang="zh-CN" sz="2000" dirty="0" err="1" smtClean="0"/>
              <a:t>iostream</a:t>
            </a:r>
            <a:r>
              <a:rPr lang="en-US" altLang="zh-CN" sz="2000" dirty="0" smtClean="0"/>
              <a:t>&gt; //</a:t>
            </a:r>
            <a:r>
              <a:rPr lang="zh-CN" altLang="en-US" sz="1800" dirty="0" smtClean="0"/>
              <a:t>插入一些在标准库中定义的输入</a:t>
            </a:r>
            <a:r>
              <a:rPr lang="en-US" altLang="zh-CN" sz="1800" dirty="0" smtClean="0"/>
              <a:t>/</a:t>
            </a:r>
            <a:r>
              <a:rPr lang="zh-CN" altLang="en-US" sz="1800" dirty="0" smtClean="0"/>
              <a:t>输出操作所需要的声明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using namespace </a:t>
            </a:r>
            <a:r>
              <a:rPr lang="en-US" altLang="zh-CN" sz="2000" dirty="0" err="1" smtClean="0"/>
              <a:t>std</a:t>
            </a:r>
            <a:r>
              <a:rPr lang="en-US" altLang="zh-CN" sz="2000" dirty="0" smtClean="0"/>
              <a:t>; //</a:t>
            </a:r>
            <a:r>
              <a:rPr lang="en-US" altLang="zh-CN" sz="1800" dirty="0" smtClean="0"/>
              <a:t>C++</a:t>
            </a:r>
            <a:r>
              <a:rPr lang="zh-CN" altLang="en-US" sz="1800" dirty="0" smtClean="0"/>
              <a:t>标准库中的程序实体是在名空间</a:t>
            </a:r>
            <a:r>
              <a:rPr lang="en-US" altLang="zh-CN" sz="1800" dirty="0" err="1" smtClean="0"/>
              <a:t>std</a:t>
            </a:r>
            <a:r>
              <a:rPr lang="zh-CN" altLang="en-US" sz="1800" dirty="0" smtClean="0"/>
              <a:t>中定义的。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double d;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......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cin</a:t>
            </a:r>
            <a:r>
              <a:rPr lang="en-US" altLang="zh-CN" sz="2000" dirty="0" smtClean="0"/>
              <a:t> &gt;&gt;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; //</a:t>
            </a:r>
            <a:r>
              <a:rPr lang="zh-CN" altLang="en-US" sz="2000" dirty="0" smtClean="0"/>
              <a:t>从键盘输入一个整数类型数给变量</a:t>
            </a:r>
            <a:r>
              <a:rPr lang="en-US" altLang="zh-CN" sz="2000" dirty="0" err="1" smtClean="0"/>
              <a:t>i</a:t>
            </a:r>
            <a:endParaRPr lang="en-US" altLang="zh-CN" sz="2000" dirty="0" smtClean="0"/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cin</a:t>
            </a:r>
            <a:r>
              <a:rPr lang="en-US" altLang="zh-CN" sz="2000" dirty="0" smtClean="0"/>
              <a:t> &gt;&gt; d; //</a:t>
            </a:r>
            <a:r>
              <a:rPr lang="zh-CN" altLang="en-US" sz="2000" dirty="0" smtClean="0"/>
              <a:t>从键盘输入一个双精度浮点数给变量</a:t>
            </a:r>
            <a:r>
              <a:rPr lang="en-US" altLang="zh-CN" sz="2000" dirty="0" smtClean="0"/>
              <a:t>d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</a:t>
            </a:r>
            <a:r>
              <a:rPr lang="zh-CN" altLang="en-US" sz="2400" dirty="0" smtClean="0"/>
              <a:t>上述的键盘输入也可以写在一条语句中：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err="1" smtClean="0"/>
              <a:t>cin</a:t>
            </a:r>
            <a:r>
              <a:rPr lang="en-US" altLang="zh-CN" sz="2000" dirty="0" smtClean="0"/>
              <a:t> &gt;&gt;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&gt;&gt; d;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altLang="zh-CN" sz="2000" dirty="0" smtClean="0"/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altLang="zh-CN" sz="2000" dirty="0" smtClean="0"/>
              <a:t>	</a:t>
            </a:r>
            <a:r>
              <a:rPr lang="zh-CN" altLang="en-US" sz="2400" dirty="0" smtClean="0"/>
              <a:t>在输入时，一般用</a:t>
            </a:r>
            <a:r>
              <a:rPr lang="zh-CN" altLang="en-US" sz="2400" dirty="0" smtClean="0">
                <a:solidFill>
                  <a:schemeClr val="folHlink"/>
                </a:solidFill>
              </a:rPr>
              <a:t>空白符</a:t>
            </a:r>
            <a:r>
              <a:rPr lang="zh-CN" altLang="en-US" sz="2400" dirty="0" smtClean="0"/>
              <a:t>（空格符、制表符或回车符）作为输入数据之间的分隔符，每一个输入数据的格式应与相应变量的类型相符。例如：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输入</a:t>
            </a:r>
            <a:r>
              <a:rPr lang="zh-CN" altLang="en-US" sz="2000" dirty="0"/>
              <a:t>的</a:t>
            </a:r>
            <a:r>
              <a:rPr lang="zh-CN" altLang="en-US" sz="2000" dirty="0" smtClean="0"/>
              <a:t>数据为：</a:t>
            </a:r>
            <a:r>
              <a:rPr lang="en-US" altLang="zh-CN" sz="2000" u="sng" dirty="0" smtClean="0"/>
              <a:t>12</a:t>
            </a:r>
            <a:r>
              <a:rPr lang="zh-CN" altLang="en-US" sz="2000" u="sng" dirty="0" smtClean="0"/>
              <a:t>凵</a:t>
            </a:r>
            <a:r>
              <a:rPr lang="en-US" altLang="zh-CN" sz="2000" u="sng" dirty="0" smtClean="0"/>
              <a:t>3.4↙</a:t>
            </a:r>
            <a:r>
              <a:rPr lang="en-US" altLang="zh-CN" sz="2000" dirty="0" smtClean="0"/>
              <a:t>    </a:t>
            </a:r>
            <a:r>
              <a:rPr lang="zh-CN" altLang="en-US" sz="2000" dirty="0" smtClean="0"/>
              <a:t>则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的值为：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的值为：</a:t>
            </a:r>
            <a:r>
              <a:rPr lang="en-US" altLang="zh-CN" sz="2000" dirty="0" smtClean="0"/>
              <a:t>3.4</a:t>
            </a:r>
            <a:r>
              <a:rPr lang="zh-CN" altLang="en-US" sz="2000" dirty="0" smtClean="0"/>
              <a:t>。</a:t>
            </a:r>
          </a:p>
          <a:p>
            <a:pPr marL="0" indent="0" defTabSz="627063" eaLnBrk="1" hangingPunct="1">
              <a:lnSpc>
                <a:spcPct val="80000"/>
              </a:lnSpc>
              <a:buNone/>
              <a:defRPr/>
            </a:pPr>
            <a:r>
              <a:rPr lang="zh-CN" altLang="en-US" sz="2000" dirty="0" smtClean="0"/>
              <a:t>输入的数据为：</a:t>
            </a:r>
            <a:r>
              <a:rPr lang="en-US" altLang="zh-CN" sz="2000" u="sng" dirty="0" smtClean="0"/>
              <a:t>12↙3.4↙</a:t>
            </a:r>
            <a:r>
              <a:rPr lang="en-US" altLang="zh-CN" sz="2000" dirty="0" smtClean="0"/>
              <a:t>    </a:t>
            </a:r>
            <a:r>
              <a:rPr lang="zh-CN" altLang="en-US" sz="2000" dirty="0" smtClean="0"/>
              <a:t>则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的值为：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的值为：</a:t>
            </a:r>
            <a:r>
              <a:rPr lang="en-US" altLang="zh-CN" sz="2000" dirty="0" smtClean="0"/>
              <a:t>3.4</a:t>
            </a:r>
            <a:r>
              <a:rPr lang="zh-CN" altLang="en-US" sz="2000" dirty="0" smtClean="0"/>
              <a:t>。</a:t>
            </a:r>
          </a:p>
          <a:p>
            <a:pPr marL="0" indent="0" defTabSz="627063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000" dirty="0" smtClean="0"/>
              <a:t>输入的数据为：</a:t>
            </a:r>
            <a:r>
              <a:rPr lang="en-US" altLang="zh-CN" sz="2000" u="sng" dirty="0" smtClean="0"/>
              <a:t>12,3.4↙</a:t>
            </a:r>
            <a:r>
              <a:rPr lang="en-US" altLang="zh-CN" sz="2000" dirty="0" smtClean="0"/>
              <a:t>      </a:t>
            </a:r>
            <a:r>
              <a:rPr lang="zh-CN" altLang="en-US" sz="2000" dirty="0" smtClean="0"/>
              <a:t>则</a:t>
            </a:r>
            <a:r>
              <a:rPr lang="en-US" altLang="zh-CN" sz="2000" dirty="0" err="1" smtClean="0"/>
              <a:t>i</a:t>
            </a:r>
            <a:r>
              <a:rPr lang="zh-CN" altLang="en-US" sz="2000" dirty="0" smtClean="0"/>
              <a:t>的值为：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d</a:t>
            </a:r>
            <a:r>
              <a:rPr lang="zh-CN" altLang="en-US" sz="2000" dirty="0" smtClean="0"/>
              <a:t>的值没有意义。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操作符（运算符）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75688" cy="5688012"/>
          </a:xfrm>
        </p:spPr>
        <p:txBody>
          <a:bodyPr/>
          <a:lstStyle/>
          <a:p>
            <a:pPr marL="354013" indent="-354013" defTabSz="627063" eaLnBrk="1" hangingPunct="1"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操作符</a:t>
            </a:r>
            <a:r>
              <a:rPr lang="zh-CN" altLang="en-US" sz="2800" dirty="0" smtClean="0"/>
              <a:t>用于对数据进行运算，这里的数据称为</a:t>
            </a:r>
            <a:r>
              <a:rPr lang="zh-CN" altLang="en-US" sz="2800" dirty="0" smtClean="0">
                <a:solidFill>
                  <a:schemeClr val="folHlink"/>
                </a:solidFill>
              </a:rPr>
              <a:t>操作数</a:t>
            </a:r>
            <a:r>
              <a:rPr lang="zh-CN" altLang="en-US" sz="2800" dirty="0" smtClean="0"/>
              <a:t>，它们可以是：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zh-CN" altLang="en-US" sz="2400" dirty="0" smtClean="0"/>
              <a:t>常量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zh-CN" altLang="en-US" sz="2400" dirty="0" smtClean="0"/>
              <a:t>变量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zh-CN" altLang="en-US" sz="2400" dirty="0" smtClean="0"/>
              <a:t>函数调用的结果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zh-CN" altLang="en-US" sz="2400" dirty="0" smtClean="0"/>
              <a:t>其它操作符的运算结果</a:t>
            </a:r>
          </a:p>
          <a:p>
            <a:pPr marL="354013" indent="-354013" defTabSz="627063" eaLnBrk="1" hangingPunct="1">
              <a:lnSpc>
                <a:spcPct val="80000"/>
              </a:lnSpc>
              <a:defRPr/>
            </a:pPr>
            <a:r>
              <a:rPr lang="zh-CN" altLang="en-US" sz="2800" dirty="0" smtClean="0"/>
              <a:t>例如，在下面的计算式子中，</a:t>
            </a:r>
          </a:p>
          <a:p>
            <a:pPr marL="900113" lvl="1" indent="-365125" defTabSz="627063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a</a:t>
            </a:r>
            <a:r>
              <a:rPr lang="en-US" altLang="zh-CN" sz="2400" dirty="0" smtClean="0">
                <a:solidFill>
                  <a:schemeClr val="folHlink"/>
                </a:solidFill>
              </a:rPr>
              <a:t>+</a:t>
            </a:r>
            <a:r>
              <a:rPr lang="en-US" altLang="zh-CN" sz="2400" dirty="0" smtClean="0"/>
              <a:t>b</a:t>
            </a:r>
            <a:r>
              <a:rPr lang="en-US" altLang="zh-CN" sz="2400" dirty="0" smtClean="0">
                <a:solidFill>
                  <a:schemeClr val="folHlink"/>
                </a:solidFill>
              </a:rPr>
              <a:t>-</a:t>
            </a:r>
            <a:r>
              <a:rPr lang="en-US" altLang="zh-CN" sz="2400" dirty="0" smtClean="0"/>
              <a:t>4</a:t>
            </a:r>
          </a:p>
          <a:p>
            <a:pPr marL="900113" lvl="1" indent="-365125" defTabSz="627063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chemeClr val="folHlink"/>
                </a:solidFill>
              </a:rPr>
              <a:t>-</a:t>
            </a:r>
            <a:r>
              <a:rPr lang="en-US" altLang="zh-CN" sz="2400" dirty="0" smtClean="0"/>
              <a:t>a)</a:t>
            </a:r>
            <a:r>
              <a:rPr lang="en-US" altLang="zh-CN" sz="2400" dirty="0" smtClean="0">
                <a:solidFill>
                  <a:schemeClr val="folHlink"/>
                </a:solidFill>
              </a:rPr>
              <a:t>*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b</a:t>
            </a:r>
            <a:r>
              <a:rPr lang="en-US" altLang="zh-CN" sz="2400" dirty="0" err="1" smtClean="0">
                <a:solidFill>
                  <a:schemeClr val="folHlink"/>
                </a:solidFill>
              </a:rPr>
              <a:t>+</a:t>
            </a:r>
            <a:r>
              <a:rPr lang="en-US" altLang="zh-CN" sz="2400" dirty="0" err="1" smtClean="0"/>
              <a:t>c</a:t>
            </a:r>
            <a:r>
              <a:rPr lang="en-US" altLang="zh-CN" sz="2400" dirty="0" smtClean="0"/>
              <a:t>)</a:t>
            </a:r>
          </a:p>
          <a:p>
            <a:pPr marL="900113" lvl="1" indent="-365125" defTabSz="627063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a</a:t>
            </a:r>
            <a:r>
              <a:rPr lang="en-US" altLang="zh-CN" sz="2400" dirty="0" smtClean="0">
                <a:solidFill>
                  <a:schemeClr val="folHlink"/>
                </a:solidFill>
              </a:rPr>
              <a:t>/f</a:t>
            </a:r>
            <a:r>
              <a:rPr lang="en-US" altLang="zh-CN" sz="2400" dirty="0" smtClean="0"/>
              <a:t>(10)</a:t>
            </a:r>
          </a:p>
          <a:p>
            <a:pPr marL="900113" lvl="1" indent="-365125" defTabSz="627063"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zh-CN" sz="2400" dirty="0" smtClean="0"/>
              <a:t>x</a:t>
            </a:r>
            <a:r>
              <a:rPr lang="en-US" altLang="zh-CN" sz="2400" dirty="0" smtClean="0">
                <a:solidFill>
                  <a:srgbClr val="FFC000"/>
                </a:solidFill>
              </a:rPr>
              <a:t>=</a:t>
            </a:r>
            <a:r>
              <a:rPr lang="en-US" altLang="zh-CN" sz="2400" dirty="0" smtClean="0"/>
              <a:t>a 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en-US" altLang="zh-CN" sz="2400" dirty="0" smtClean="0"/>
              <a:t>+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（减法）、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（取负）、*、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f</a:t>
            </a:r>
            <a:r>
              <a:rPr lang="zh-CN" altLang="en-US" sz="2400" dirty="0" smtClean="0"/>
              <a:t>（函数调用）以及</a:t>
            </a:r>
            <a:r>
              <a:rPr lang="en-US" altLang="zh-CN" sz="2400" dirty="0" smtClean="0"/>
              <a:t>=</a:t>
            </a:r>
            <a:r>
              <a:rPr lang="zh-CN" altLang="en-US" sz="2400" dirty="0" smtClean="0"/>
              <a:t>（赋值）都是操作符</a:t>
            </a:r>
          </a:p>
          <a:p>
            <a:pPr marL="900113" lvl="1" indent="-365125" defTabSz="627063" eaLnBrk="1" hangingPunct="1">
              <a:lnSpc>
                <a:spcPct val="80000"/>
              </a:lnSpc>
              <a:defRPr/>
            </a:pPr>
            <a:r>
              <a:rPr lang="zh-CN" altLang="en-US" sz="2400" dirty="0" smtClean="0"/>
              <a:t>而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以及</a:t>
            </a:r>
            <a:r>
              <a:rPr lang="en-US" altLang="zh-CN" sz="2400" dirty="0" smtClean="0"/>
              <a:t>(-a)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b+c</a:t>
            </a:r>
            <a:r>
              <a:rPr lang="en-US" altLang="zh-CN" sz="2400" dirty="0" smtClean="0"/>
              <a:t>)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f(10)</a:t>
            </a:r>
            <a:r>
              <a:rPr lang="zh-CN" altLang="en-US" sz="2400" dirty="0" smtClean="0"/>
              <a:t>都是操作数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57163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操作符的种类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73238"/>
            <a:ext cx="8496300" cy="4608512"/>
          </a:xfrm>
        </p:spPr>
        <p:txBody>
          <a:bodyPr/>
          <a:lstStyle/>
          <a:p>
            <a:pPr marL="0" indent="0" defTabSz="627063" eaLnBrk="1" hangingPunct="1">
              <a:defRPr/>
            </a:pPr>
            <a:r>
              <a:rPr lang="en-US" altLang="zh-CN" dirty="0" smtClean="0"/>
              <a:t> </a:t>
            </a:r>
            <a:r>
              <a:rPr lang="zh-CN" altLang="en-US" dirty="0" smtClean="0"/>
              <a:t>算术操作符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关系与逻辑操作符 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位操作符  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赋值操作符</a:t>
            </a:r>
          </a:p>
          <a:p>
            <a:pPr marL="0" indent="0" defTabSz="627063" eaLnBrk="1" hangingPunct="1">
              <a:defRPr/>
            </a:pPr>
            <a:r>
              <a:rPr lang="zh-CN" altLang="en-US" dirty="0" smtClean="0"/>
              <a:t> 其它操作符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算术操作符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445125"/>
          </a:xfrm>
        </p:spPr>
        <p:txBody>
          <a:bodyPr>
            <a:normAutofit lnSpcReduction="10000"/>
          </a:bodyPr>
          <a:lstStyle/>
          <a:p>
            <a:pPr marL="354013" indent="-354013" defTabSz="62706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算术操作符用于实现通常意义下的数值运算（操作数</a:t>
            </a:r>
            <a:r>
              <a:rPr lang="zh-CN" altLang="en-US" dirty="0"/>
              <a:t>类型一般为算术</a:t>
            </a:r>
            <a:r>
              <a:rPr lang="zh-CN" altLang="en-US" dirty="0" smtClean="0"/>
              <a:t>型），包括：  </a:t>
            </a:r>
          </a:p>
          <a:p>
            <a:pPr marL="803275" lvl="1" indent="-274638" defTabSz="627063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 取负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zh-CN" altLang="en-US" dirty="0" smtClean="0"/>
              <a:t>”</a:t>
            </a:r>
            <a:r>
              <a:rPr lang="zh-CN" altLang="en-US" dirty="0"/>
              <a:t>与</a:t>
            </a:r>
            <a:r>
              <a:rPr lang="zh-CN" altLang="en-US" dirty="0" smtClean="0"/>
              <a:t>取正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  <a:r>
              <a:rPr lang="zh-CN" altLang="en-US" dirty="0" smtClean="0"/>
              <a:t>，例如：</a:t>
            </a:r>
            <a:r>
              <a:rPr lang="en-US" altLang="zh-CN" dirty="0" smtClean="0"/>
              <a:t>-x</a:t>
            </a:r>
          </a:p>
          <a:p>
            <a:pPr marL="803275" lvl="1" indent="-274638" defTabSz="627063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 </a:t>
            </a:r>
            <a:r>
              <a:rPr lang="zh-CN" altLang="en-US" dirty="0" smtClean="0"/>
              <a:t>加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</a:t>
            </a:r>
            <a:r>
              <a:rPr lang="zh-CN" altLang="en-US" dirty="0" smtClean="0"/>
              <a:t>” </a:t>
            </a:r>
            <a:r>
              <a:rPr lang="zh-CN" altLang="en-US" dirty="0"/>
              <a:t>、</a:t>
            </a:r>
            <a:r>
              <a:rPr lang="zh-CN" altLang="en-US" dirty="0" smtClean="0"/>
              <a:t>减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zh-CN" altLang="en-US" dirty="0" smtClean="0"/>
              <a:t>” </a:t>
            </a:r>
            <a:r>
              <a:rPr lang="zh-CN" altLang="en-US" dirty="0"/>
              <a:t>、</a:t>
            </a:r>
            <a:r>
              <a:rPr lang="zh-CN" altLang="en-US" dirty="0" smtClean="0"/>
              <a:t>乘</a:t>
            </a:r>
            <a:r>
              <a:rPr lang="zh-CN" altLang="en-US" dirty="0" smtClean="0">
                <a:latin typeface="Arial"/>
              </a:rPr>
              <a:t>“</a:t>
            </a:r>
            <a:r>
              <a:rPr lang="zh-CN" altLang="en-US" dirty="0" smtClean="0">
                <a:solidFill>
                  <a:srgbClr val="FFC000"/>
                </a:solidFill>
              </a:rPr>
              <a:t>*</a:t>
            </a:r>
            <a:r>
              <a:rPr lang="zh-CN" altLang="en-US" dirty="0" smtClean="0">
                <a:latin typeface="Arial"/>
              </a:rPr>
              <a:t>”</a:t>
            </a:r>
            <a:r>
              <a:rPr lang="zh-CN" altLang="en-US" dirty="0" smtClean="0"/>
              <a:t>、除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/</a:t>
            </a:r>
            <a:r>
              <a:rPr lang="zh-CN" altLang="en-US" dirty="0" smtClean="0"/>
              <a:t>”</a:t>
            </a:r>
            <a:r>
              <a:rPr lang="zh-CN" altLang="en-US" dirty="0"/>
              <a:t>和</a:t>
            </a:r>
            <a:r>
              <a:rPr lang="zh-CN" altLang="en-US" dirty="0" smtClean="0"/>
              <a:t>取余数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%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</a:p>
          <a:p>
            <a:pPr marL="1258888" lvl="2" indent="-363538" defTabSz="627063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/>
              <a:t>/</a:t>
            </a:r>
            <a:r>
              <a:rPr lang="zh-CN" altLang="en-US" dirty="0" smtClean="0"/>
              <a:t>”用于整型操作数时表示</a:t>
            </a:r>
            <a:r>
              <a:rPr lang="zh-CN" altLang="en-US" dirty="0" smtClean="0">
                <a:solidFill>
                  <a:srgbClr val="FFC000"/>
                </a:solidFill>
              </a:rPr>
              <a:t>整除</a:t>
            </a:r>
            <a:r>
              <a:rPr lang="zh-CN" altLang="en-US" dirty="0" smtClean="0"/>
              <a:t>，小数点后面的数将舍去，并且一般不进行四舍五入。例如：</a:t>
            </a:r>
          </a:p>
          <a:p>
            <a:pPr marL="1258888" lvl="2" indent="-363538" defTabSz="62706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	</a:t>
            </a:r>
            <a:r>
              <a:rPr lang="en-US" altLang="zh-CN" dirty="0" smtClean="0"/>
              <a:t>3/2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；</a:t>
            </a:r>
            <a:r>
              <a:rPr lang="en-US" altLang="zh-CN" dirty="0" smtClean="0"/>
              <a:t>-10/3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-3 </a:t>
            </a:r>
          </a:p>
          <a:p>
            <a:pPr marL="1258888" lvl="2" indent="-363538" defTabSz="627063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/>
              <a:t>%</a:t>
            </a:r>
            <a:r>
              <a:rPr lang="zh-CN" altLang="en-US" dirty="0" smtClean="0"/>
              <a:t>”用于计算两个整型数相除的</a:t>
            </a:r>
            <a:r>
              <a:rPr lang="zh-CN" altLang="en-US" dirty="0" smtClean="0">
                <a:solidFill>
                  <a:srgbClr val="FFC000"/>
                </a:solidFill>
              </a:rPr>
              <a:t>余数</a:t>
            </a:r>
            <a:r>
              <a:rPr lang="zh-CN" altLang="en-US" dirty="0" smtClean="0"/>
              <a:t>。例如：</a:t>
            </a:r>
          </a:p>
          <a:p>
            <a:pPr marL="1258888" lvl="2" indent="-363538" defTabSz="627063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zh-CN" altLang="en-US" dirty="0" smtClean="0"/>
              <a:t>		</a:t>
            </a:r>
            <a:r>
              <a:rPr lang="en-US" altLang="zh-CN" dirty="0" smtClean="0"/>
              <a:t>10%3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；</a:t>
            </a:r>
            <a:r>
              <a:rPr lang="en-US" altLang="zh-CN" dirty="0" smtClean="0"/>
              <a:t>8%2</a:t>
            </a:r>
            <a:r>
              <a:rPr lang="zh-CN" altLang="en-US" dirty="0" smtClean="0"/>
              <a:t>的结果为</a:t>
            </a:r>
            <a:r>
              <a:rPr lang="en-US" altLang="zh-CN" dirty="0" smtClean="0"/>
              <a:t>0 </a:t>
            </a:r>
          </a:p>
          <a:p>
            <a:pPr marL="1798638" lvl="3" indent="-363538" defTabSz="627063" eaLnBrk="1" hangingPunct="1">
              <a:lnSpc>
                <a:spcPct val="110000"/>
              </a:lnSpc>
              <a:defRPr/>
            </a:pPr>
            <a:r>
              <a:rPr lang="zh-CN" altLang="en-US" sz="2100" dirty="0"/>
              <a:t>“</a:t>
            </a:r>
            <a:r>
              <a:rPr lang="en-US" altLang="zh-CN" sz="2100" dirty="0" smtClean="0"/>
              <a:t>%</a:t>
            </a:r>
            <a:r>
              <a:rPr lang="zh-CN" altLang="en-US" sz="2100" dirty="0" smtClean="0"/>
              <a:t>”的</a:t>
            </a:r>
            <a:r>
              <a:rPr lang="zh-CN" altLang="en-US" sz="2100" dirty="0"/>
              <a:t>操作数一般不为负数</a:t>
            </a:r>
            <a:endParaRPr lang="en-US" altLang="zh-CN" sz="2100" dirty="0"/>
          </a:p>
          <a:p>
            <a:pPr marL="1798638" lvl="3" indent="-363538" defTabSz="627063" eaLnBrk="1" hangingPunct="1">
              <a:lnSpc>
                <a:spcPct val="110000"/>
              </a:lnSpc>
              <a:defRPr/>
            </a:pPr>
            <a:r>
              <a:rPr lang="en-US" altLang="zh-CN" dirty="0" err="1" smtClean="0"/>
              <a:t>a%b</a:t>
            </a:r>
            <a:r>
              <a:rPr lang="en-US" altLang="zh-CN" dirty="0" smtClean="0"/>
              <a:t> </a:t>
            </a:r>
            <a:r>
              <a:rPr lang="zh-CN" altLang="en-US" dirty="0" smtClean="0"/>
              <a:t>按</a:t>
            </a:r>
            <a:r>
              <a:rPr lang="en-US" altLang="zh-CN" dirty="0" smtClean="0"/>
              <a:t> a - (</a:t>
            </a:r>
            <a:r>
              <a:rPr lang="en-US" altLang="zh-CN" dirty="0"/>
              <a:t>a/b</a:t>
            </a:r>
            <a:r>
              <a:rPr lang="en-US" altLang="zh-CN" dirty="0" smtClean="0"/>
              <a:t>)*b </a:t>
            </a:r>
            <a:r>
              <a:rPr lang="zh-CN" altLang="en-US" dirty="0" smtClean="0"/>
              <a:t>计算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257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/>
              <a:t>一种数据类型由两个集合构成：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folHlink"/>
                </a:solidFill>
              </a:rPr>
              <a:t>值集</a:t>
            </a:r>
            <a:r>
              <a:rPr lang="zh-CN" altLang="en-US" dirty="0"/>
              <a:t>：规定了该数据类型能包含哪些值（包括这些值的结构）。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folHlink"/>
                </a:solidFill>
              </a:rPr>
              <a:t>操作（运算）集</a:t>
            </a:r>
            <a:r>
              <a:rPr lang="zh-CN" altLang="en-US" dirty="0"/>
              <a:t>：规定了对值集中的值能实施哪些运算。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/>
              <a:t>例如：</a:t>
            </a:r>
            <a:r>
              <a:rPr lang="zh-CN" altLang="en-US" dirty="0">
                <a:solidFill>
                  <a:schemeClr val="folHlink"/>
                </a:solidFill>
              </a:rPr>
              <a:t>整数类型</a:t>
            </a:r>
            <a:r>
              <a:rPr lang="zh-CN" altLang="en-US" dirty="0"/>
              <a:t>就是一种数据类型，它的值集：由整数构成，它的操作集：加、减、乘、除等运算。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算术操作符（续）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600200"/>
            <a:ext cx="8748713" cy="5068888"/>
          </a:xfrm>
        </p:spPr>
        <p:txBody>
          <a:bodyPr>
            <a:normAutofit/>
          </a:bodyPr>
          <a:lstStyle/>
          <a:p>
            <a:pPr marL="627063" lvl="1" eaLnBrk="1" hangingPunct="1">
              <a:defRPr/>
            </a:pPr>
            <a:r>
              <a:rPr lang="zh-CN" altLang="en-US" dirty="0" smtClean="0"/>
              <a:t>自减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--</a:t>
            </a:r>
            <a:r>
              <a:rPr lang="zh-CN" altLang="en-US" dirty="0" smtClean="0"/>
              <a:t>”</a:t>
            </a:r>
            <a:r>
              <a:rPr lang="zh-CN" altLang="en-US" dirty="0"/>
              <a:t>和</a:t>
            </a:r>
            <a:r>
              <a:rPr lang="zh-CN" altLang="en-US" dirty="0" smtClean="0"/>
              <a:t>自增</a:t>
            </a:r>
            <a:r>
              <a:rPr lang="zh-CN" altLang="en-US" dirty="0" smtClean="0">
                <a:latin typeface="Arial"/>
              </a:rPr>
              <a:t>“</a:t>
            </a:r>
            <a:r>
              <a:rPr lang="en-US" altLang="zh-CN" dirty="0" smtClean="0">
                <a:solidFill>
                  <a:srgbClr val="FFC000"/>
                </a:solidFill>
              </a:rPr>
              <a:t>++</a:t>
            </a:r>
            <a:r>
              <a:rPr lang="zh-CN" altLang="en-US" dirty="0" smtClean="0"/>
              <a:t>”</a:t>
            </a:r>
            <a:r>
              <a:rPr lang="en-US" altLang="zh-CN" dirty="0" smtClean="0"/>
              <a:t> </a:t>
            </a:r>
          </a:p>
          <a:p>
            <a:pPr marL="901700" lvl="2" eaLnBrk="1" hangingPunct="1">
              <a:defRPr/>
            </a:pPr>
            <a:r>
              <a:rPr lang="zh-CN" altLang="en-US" dirty="0"/>
              <a:t>单</a:t>
            </a:r>
            <a:r>
              <a:rPr lang="zh-CN" altLang="en-US" dirty="0" smtClean="0"/>
              <a:t>目操作符，把操作数（只能是变量）减（或加）</a:t>
            </a:r>
            <a:r>
              <a:rPr lang="en-US" altLang="zh-CN" dirty="0" smtClean="0"/>
              <a:t>1</a:t>
            </a:r>
          </a:p>
          <a:p>
            <a:pPr marL="901700" lvl="2" eaLnBrk="1" hangingPunct="1">
              <a:defRPr/>
            </a:pPr>
            <a:r>
              <a:rPr lang="zh-CN" altLang="en-US" dirty="0"/>
              <a:t>可</a:t>
            </a:r>
            <a:r>
              <a:rPr lang="zh-CN" altLang="en-US" dirty="0" smtClean="0"/>
              <a:t>以前置，也可以后置：</a:t>
            </a:r>
            <a:r>
              <a:rPr lang="en-US" altLang="zh-CN" dirty="0" smtClean="0"/>
              <a:t>++x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x++</a:t>
            </a:r>
          </a:p>
          <a:p>
            <a:pPr marL="901700" lvl="2" eaLnBrk="1" hangingPunct="1">
              <a:defRPr/>
            </a:pPr>
            <a:r>
              <a:rPr lang="zh-CN" altLang="en-US" dirty="0" smtClean="0"/>
              <a:t>前置与后置的区别是：</a:t>
            </a:r>
            <a:endParaRPr lang="en-US" altLang="zh-CN" dirty="0" smtClean="0"/>
          </a:p>
          <a:p>
            <a:pPr marL="1371600" lvl="3" indent="0" eaLnBrk="1" hangingPunct="1">
              <a:buFontTx/>
              <a:buNone/>
              <a:defRPr/>
            </a:pPr>
            <a:r>
              <a:rPr lang="en-US" altLang="zh-CN" dirty="0" err="1" smtClean="0"/>
              <a:t>int</a:t>
            </a:r>
            <a:r>
              <a:rPr lang="en-US" altLang="zh-CN" dirty="0" smtClean="0"/>
              <a:t> x=1,y; </a:t>
            </a:r>
          </a:p>
          <a:p>
            <a:pPr marL="1371600" lvl="3" indent="0" eaLnBrk="1" hangingPunct="1">
              <a:buFontTx/>
              <a:buNone/>
              <a:defRPr/>
            </a:pPr>
            <a:r>
              <a:rPr lang="en-US" altLang="zh-CN" dirty="0" smtClean="0"/>
              <a:t>y = (++x)  //x</a:t>
            </a:r>
            <a:r>
              <a:rPr lang="zh-CN" altLang="en-US" dirty="0" smtClean="0"/>
              <a:t>的值是</a:t>
            </a:r>
            <a:r>
              <a:rPr lang="en-US" altLang="zh-CN" dirty="0" smtClean="0"/>
              <a:t>2</a:t>
            </a:r>
            <a:r>
              <a:rPr lang="zh-CN" altLang="en-US" dirty="0"/>
              <a:t>，</a:t>
            </a:r>
            <a:r>
              <a:rPr lang="en-US" altLang="zh-CN" dirty="0" smtClean="0"/>
              <a:t>y</a:t>
            </a:r>
            <a:r>
              <a:rPr lang="zh-CN" altLang="en-US" dirty="0"/>
              <a:t>的值为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（先加后用）</a:t>
            </a:r>
          </a:p>
          <a:p>
            <a:pPr marL="1371600" lvl="3" indent="0" eaLnBrk="1" hangingPunct="1">
              <a:buFontTx/>
              <a:buNone/>
              <a:defRPr/>
            </a:pPr>
            <a:r>
              <a:rPr lang="en-US" altLang="zh-CN" dirty="0" smtClean="0"/>
              <a:t>y = (x++)  //x</a:t>
            </a:r>
            <a:r>
              <a:rPr lang="zh-CN" altLang="en-US" dirty="0" smtClean="0"/>
              <a:t>的值是</a:t>
            </a:r>
            <a:r>
              <a:rPr lang="en-US" altLang="zh-CN" dirty="0" smtClean="0"/>
              <a:t>2</a:t>
            </a:r>
            <a:r>
              <a:rPr lang="zh-CN" altLang="en-US" dirty="0"/>
              <a:t>，</a:t>
            </a:r>
            <a:r>
              <a:rPr lang="en-US" altLang="zh-CN" dirty="0" smtClean="0"/>
              <a:t>y</a:t>
            </a:r>
            <a:r>
              <a:rPr lang="zh-CN" altLang="en-US" dirty="0"/>
              <a:t>的值为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 （先用后加）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算术操作的结果，其类型</a:t>
            </a:r>
            <a:r>
              <a:rPr lang="zh-CN" altLang="en-US" dirty="0"/>
              <a:t>一般与操作数类型</a:t>
            </a:r>
            <a:r>
              <a:rPr lang="zh-CN" altLang="en-US" dirty="0" smtClean="0"/>
              <a:t>相同，因此，可能会产生“</a:t>
            </a:r>
            <a:r>
              <a:rPr lang="zh-CN" altLang="en-US" dirty="0" smtClean="0">
                <a:solidFill>
                  <a:srgbClr val="FFC000"/>
                </a:solidFill>
              </a:rPr>
              <a:t>溢出</a:t>
            </a:r>
            <a:r>
              <a:rPr lang="zh-CN" altLang="en-US" dirty="0" smtClean="0"/>
              <a:t>”等问题。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关系操作符 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441450"/>
            <a:ext cx="8748713" cy="5300663"/>
          </a:xfrm>
        </p:spPr>
        <p:txBody>
          <a:bodyPr/>
          <a:lstStyle/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/>
              <a:t>程序中经常要根据某个</a:t>
            </a:r>
            <a:r>
              <a:rPr lang="zh-CN" altLang="en-US" sz="2800" dirty="0" smtClean="0">
                <a:solidFill>
                  <a:srgbClr val="FFC000"/>
                </a:solidFill>
              </a:rPr>
              <a:t>条件</a:t>
            </a:r>
            <a:r>
              <a:rPr lang="zh-CN" altLang="en-US" sz="2800" dirty="0" smtClean="0"/>
              <a:t>来决定其后续的动作，这里的条件往往体现为对数据进行比较。 </a:t>
            </a:r>
          </a:p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>
                <a:solidFill>
                  <a:srgbClr val="FFC000"/>
                </a:solidFill>
              </a:rPr>
              <a:t>关系操作符</a:t>
            </a:r>
            <a:r>
              <a:rPr lang="zh-CN" altLang="en-US" sz="2800" dirty="0" smtClean="0"/>
              <a:t>用于对数据进行大小比较，包括：</a:t>
            </a:r>
            <a:endParaRPr lang="zh-CN" altLang="en-US" sz="2400" dirty="0" smtClean="0"/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endParaRPr lang="zh-CN" altLang="en-US" sz="2000" dirty="0" smtClean="0"/>
          </a:p>
          <a:p>
            <a:pPr marL="363538" lvl="1" indent="-363538" eaLnBrk="1" hangingPunct="1">
              <a:buFont typeface="Wingdings" pitchFamily="2" charset="2"/>
              <a:buNone/>
              <a:tabLst>
                <a:tab pos="534988" algn="l"/>
              </a:tabLst>
              <a:defRPr/>
            </a:pPr>
            <a:r>
              <a:rPr lang="en-US" altLang="zh-CN" sz="2000" dirty="0" smtClean="0">
                <a:solidFill>
                  <a:srgbClr val="FFC000"/>
                </a:solidFill>
              </a:rPr>
              <a:t>&gt;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大于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&lt;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小于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&gt;=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不小于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&lt;=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不大于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==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相等</a:t>
            </a:r>
            <a:r>
              <a:rPr lang="en-US" altLang="zh-CN" sz="2000" dirty="0" smtClean="0"/>
              <a:t>), </a:t>
            </a:r>
            <a:r>
              <a:rPr lang="en-US" altLang="zh-CN" sz="2000" dirty="0" smtClean="0">
                <a:solidFill>
                  <a:srgbClr val="FFC000"/>
                </a:solidFill>
              </a:rPr>
              <a:t>!=</a:t>
            </a:r>
            <a:r>
              <a:rPr lang="en-US" altLang="zh-CN" sz="2000" dirty="0" smtClean="0"/>
              <a:t> (</a:t>
            </a:r>
            <a:r>
              <a:rPr lang="zh-CN" altLang="en-US" sz="2000" dirty="0" smtClean="0"/>
              <a:t>不等</a:t>
            </a:r>
            <a:r>
              <a:rPr lang="en-US" altLang="zh-CN" sz="2000" dirty="0" smtClean="0"/>
              <a:t>)</a:t>
            </a:r>
          </a:p>
          <a:p>
            <a:pPr marL="900113" lvl="1" indent="-363538" eaLnBrk="1" hangingPunct="1">
              <a:buFont typeface="Wingdings" pitchFamily="2" charset="2"/>
              <a:buNone/>
              <a:tabLst>
                <a:tab pos="534988" algn="l"/>
              </a:tabLst>
              <a:defRPr/>
            </a:pPr>
            <a:endParaRPr lang="en-US" altLang="zh-CN" sz="2000" dirty="0" smtClean="0"/>
          </a:p>
          <a:p>
            <a:pPr marL="357188" indent="-357188" eaLnBrk="1" hangingPunct="1">
              <a:tabLst>
                <a:tab pos="534988" algn="l"/>
              </a:tabLst>
              <a:defRPr/>
            </a:pPr>
            <a:r>
              <a:rPr lang="zh-CN" altLang="en-US" sz="2800" dirty="0" smtClean="0"/>
              <a:t>操作数通常为算术类型。关系操作的结果为</a:t>
            </a:r>
            <a:r>
              <a:rPr lang="en-US" altLang="zh-CN" sz="2800" dirty="0" err="1" smtClean="0"/>
              <a:t>bool</a:t>
            </a:r>
            <a:r>
              <a:rPr lang="zh-CN" altLang="en-US" sz="2800" dirty="0" smtClean="0"/>
              <a:t>类型的值：</a:t>
            </a:r>
            <a:r>
              <a:rPr lang="en-US" altLang="zh-CN" sz="2800" dirty="0" smtClean="0"/>
              <a:t>true</a:t>
            </a:r>
            <a:r>
              <a:rPr lang="zh-CN" altLang="en-US" sz="2800" dirty="0" smtClean="0"/>
              <a:t>或</a:t>
            </a:r>
            <a:r>
              <a:rPr lang="en-US" altLang="zh-CN" sz="2800" dirty="0" smtClean="0"/>
              <a:t>false</a:t>
            </a:r>
            <a:r>
              <a:rPr lang="zh-CN" altLang="en-US" sz="2400" dirty="0" smtClean="0"/>
              <a:t>。</a:t>
            </a:r>
            <a:r>
              <a:rPr lang="zh-CN" altLang="en-US" sz="2800" dirty="0" smtClean="0"/>
              <a:t>例如：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zh-CN" altLang="en-US" sz="2000" dirty="0" smtClean="0"/>
              <a:t>		</a:t>
            </a:r>
            <a:r>
              <a:rPr lang="en-US" altLang="zh-CN" sz="2000" dirty="0" smtClean="0"/>
              <a:t>3 &gt; 2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4.3 &lt; 1.2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false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'A' &lt; 'B'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  <a:p>
            <a:pPr marL="900113" lvl="1" indent="-363538" eaLnBrk="1" hangingPunct="1">
              <a:buFontTx/>
              <a:buNone/>
              <a:tabLst>
                <a:tab pos="534988" algn="l"/>
              </a:tabLst>
              <a:defRPr/>
            </a:pPr>
            <a:r>
              <a:rPr lang="en-US" altLang="zh-CN" sz="2000" dirty="0" smtClean="0"/>
              <a:t>		false &lt; true</a:t>
            </a:r>
            <a:r>
              <a:rPr lang="zh-CN" altLang="en-US" sz="2000" dirty="0" smtClean="0"/>
              <a:t>的结果为</a:t>
            </a:r>
            <a:r>
              <a:rPr lang="en-US" altLang="zh-CN" sz="2000" dirty="0" smtClean="0"/>
              <a:t>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逻辑操作符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3817938"/>
          </a:xfrm>
        </p:spPr>
        <p:txBody>
          <a:bodyPr>
            <a:normAutofit fontScale="77500" lnSpcReduction="20000"/>
          </a:bodyPr>
          <a:lstStyle/>
          <a:p>
            <a:pPr marL="390525" indent="-390525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逻辑操作符实现逻辑运算，用于复杂条件的表示。包括： </a:t>
            </a:r>
          </a:p>
          <a:p>
            <a:pPr marL="1036638" lvl="2" indent="-457200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!</a:t>
            </a:r>
            <a:r>
              <a:rPr lang="zh-CN" altLang="en-US" dirty="0" smtClean="0"/>
              <a:t>（逻辑非）</a:t>
            </a:r>
            <a:endParaRPr lang="en-US" altLang="zh-CN" dirty="0" smtClean="0"/>
          </a:p>
          <a:p>
            <a:pPr marL="1036638" lvl="2" indent="-457200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&amp;&amp;</a:t>
            </a:r>
            <a:r>
              <a:rPr lang="zh-CN" altLang="en-US" dirty="0" smtClean="0"/>
              <a:t>（逻辑与）</a:t>
            </a:r>
            <a:endParaRPr lang="en-US" altLang="zh-CN" dirty="0" smtClean="0"/>
          </a:p>
          <a:p>
            <a:pPr marL="1036638" lvl="2" indent="-457200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||</a:t>
            </a:r>
            <a:r>
              <a:rPr lang="zh-CN" altLang="en-US" dirty="0" smtClean="0"/>
              <a:t>（逻辑或） </a:t>
            </a:r>
          </a:p>
          <a:p>
            <a:pPr marL="0" indent="-209549" eaLnBrk="1" hangingPunct="1">
              <a:lnSpc>
                <a:spcPct val="120000"/>
              </a:lnSpc>
              <a:defRPr/>
            </a:pPr>
            <a:r>
              <a:rPr lang="zh-CN" altLang="en-US" dirty="0" smtClean="0"/>
              <a:t> 操作数通常为关系操作</a:t>
            </a:r>
            <a:r>
              <a:rPr lang="zh-CN" altLang="en-US" dirty="0"/>
              <a:t>的</a:t>
            </a:r>
            <a:r>
              <a:rPr lang="zh-CN" altLang="en-US" dirty="0" smtClean="0"/>
              <a:t>结果</a:t>
            </a:r>
            <a:r>
              <a:rPr lang="zh-CN" altLang="en-US" dirty="0"/>
              <a:t>，</a:t>
            </a:r>
            <a:r>
              <a:rPr lang="zh-CN" altLang="en-US" dirty="0" smtClean="0"/>
              <a:t>为</a:t>
            </a:r>
            <a:r>
              <a:rPr lang="en-US" altLang="zh-CN" dirty="0"/>
              <a:t>bool</a:t>
            </a:r>
            <a:r>
              <a:rPr lang="zh-CN" altLang="en-US" dirty="0" smtClean="0"/>
              <a:t>类型。例如：</a:t>
            </a:r>
            <a:endParaRPr lang="en-US" altLang="zh-CN" dirty="0" smtClean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!(</a:t>
            </a:r>
            <a:r>
              <a:rPr lang="en-US" altLang="zh-CN" dirty="0"/>
              <a:t>a &gt; b</a:t>
            </a:r>
            <a:r>
              <a:rPr lang="en-US" altLang="zh-CN" dirty="0" smtClean="0"/>
              <a:t>) //</a:t>
            </a:r>
            <a:r>
              <a:rPr lang="zh-CN" altLang="en-US" dirty="0" smtClean="0"/>
              <a:t>或者，</a:t>
            </a:r>
            <a:r>
              <a:rPr lang="en-US" altLang="zh-CN" dirty="0" smtClean="0"/>
              <a:t>a &lt;= b</a:t>
            </a:r>
            <a:endParaRPr lang="en-US" altLang="zh-CN" dirty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(</a:t>
            </a:r>
            <a:r>
              <a:rPr lang="en-US" altLang="zh-CN" dirty="0"/>
              <a:t>age </a:t>
            </a:r>
            <a:r>
              <a:rPr lang="en-US" altLang="zh-CN" dirty="0" smtClean="0"/>
              <a:t>&gt; </a:t>
            </a:r>
            <a:r>
              <a:rPr lang="en-US" altLang="zh-CN" dirty="0"/>
              <a:t>10) &amp;&amp; </a:t>
            </a:r>
            <a:r>
              <a:rPr lang="en-US" altLang="zh-CN" dirty="0" smtClean="0"/>
              <a:t>(age &lt; </a:t>
            </a:r>
            <a:r>
              <a:rPr lang="en-US" altLang="zh-CN" dirty="0"/>
              <a:t>30) </a:t>
            </a:r>
            <a:r>
              <a:rPr lang="en-US" altLang="zh-CN" dirty="0" smtClean="0"/>
              <a:t> //</a:t>
            </a:r>
            <a:r>
              <a:rPr lang="zh-CN" altLang="en-US" dirty="0" smtClean="0">
                <a:solidFill>
                  <a:srgbClr val="FFC000"/>
                </a:solidFill>
              </a:rPr>
              <a:t>错误</a:t>
            </a:r>
            <a:r>
              <a:rPr lang="zh-CN" altLang="en-US" dirty="0">
                <a:solidFill>
                  <a:srgbClr val="FFC000"/>
                </a:solidFill>
              </a:rPr>
              <a:t>写法</a:t>
            </a:r>
            <a:r>
              <a:rPr lang="zh-CN" altLang="en-US" dirty="0" smtClean="0"/>
              <a:t>：</a:t>
            </a:r>
            <a:r>
              <a:rPr lang="en-US" altLang="zh-CN" dirty="0" smtClean="0"/>
              <a:t>10 &lt; age &lt; 30</a:t>
            </a:r>
            <a:endParaRPr lang="en-US" altLang="zh-CN" dirty="0"/>
          </a:p>
          <a:p>
            <a:pPr marL="579438" lvl="2" indent="11113" eaLnBrk="1" hangingPunct="1">
              <a:lnSpc>
                <a:spcPct val="120000"/>
              </a:lnSpc>
              <a:defRPr/>
            </a:pPr>
            <a:r>
              <a:rPr lang="en-US" altLang="zh-CN" dirty="0" smtClean="0"/>
              <a:t>   (</a:t>
            </a:r>
            <a:r>
              <a:rPr lang="en-US" altLang="zh-CN" dirty="0" err="1"/>
              <a:t>ch</a:t>
            </a:r>
            <a:r>
              <a:rPr lang="en-US" altLang="zh-CN" dirty="0"/>
              <a:t> &lt; '0') || (</a:t>
            </a:r>
            <a:r>
              <a:rPr lang="en-US" altLang="zh-CN" dirty="0" err="1"/>
              <a:t>ch</a:t>
            </a:r>
            <a:r>
              <a:rPr lang="en-US" altLang="zh-CN" dirty="0"/>
              <a:t> &gt; '9') </a:t>
            </a:r>
            <a:endParaRPr lang="en-US" altLang="zh-CN" dirty="0" smtClean="0"/>
          </a:p>
          <a:p>
            <a:pPr marL="0" indent="-209549" eaLnBrk="1" hangingPunct="1">
              <a:lnSpc>
                <a:spcPct val="120000"/>
              </a:lnSpc>
              <a:defRPr/>
            </a:pPr>
            <a:r>
              <a:rPr lang="zh-CN" altLang="en-US" dirty="0"/>
              <a:t> </a:t>
            </a:r>
            <a:r>
              <a:rPr lang="zh-CN" altLang="en-US" dirty="0" smtClean="0"/>
              <a:t>逻辑操作的结果为</a:t>
            </a:r>
            <a:r>
              <a:rPr lang="en-US" altLang="zh-CN" dirty="0" err="1" smtClean="0"/>
              <a:t>bool</a:t>
            </a:r>
            <a:r>
              <a:rPr lang="zh-CN" altLang="en-US" dirty="0" smtClean="0"/>
              <a:t>类型</a:t>
            </a:r>
          </a:p>
        </p:txBody>
      </p:sp>
      <p:sp>
        <p:nvSpPr>
          <p:cNvPr id="82944" name="Text Box 0"/>
          <p:cNvSpPr txBox="1">
            <a:spLocks noChangeArrowheads="1"/>
          </p:cNvSpPr>
          <p:nvPr/>
        </p:nvSpPr>
        <p:spPr bwMode="auto">
          <a:xfrm>
            <a:off x="263525" y="5230813"/>
            <a:ext cx="1987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!true 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!false -&gt; true</a:t>
            </a:r>
          </a:p>
        </p:txBody>
      </p:sp>
      <p:sp>
        <p:nvSpPr>
          <p:cNvPr id="82945" name="Text Box 1"/>
          <p:cNvSpPr txBox="1">
            <a:spLocks noChangeArrowheads="1"/>
          </p:cNvSpPr>
          <p:nvPr/>
        </p:nvSpPr>
        <p:spPr bwMode="auto">
          <a:xfrm>
            <a:off x="6088063" y="5227638"/>
            <a:ext cx="2876550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|| false -&gt; false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|| true  -&gt; true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|| false -&gt; true</a:t>
            </a:r>
          </a:p>
          <a:p>
            <a:pPr>
              <a:defRPr/>
            </a:pPr>
            <a:r>
              <a:rPr lang="en-US" altLang="zh-CN" sz="200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|| true  -&gt; true</a:t>
            </a:r>
          </a:p>
          <a:p>
            <a:pPr>
              <a:buFontTx/>
              <a:buChar char="•"/>
              <a:defRPr/>
            </a:pPr>
            <a:endParaRPr lang="en-US" altLang="zh-CN" smtClean="0">
              <a:latin typeface="Verdana" pitchFamily="34" charset="0"/>
            </a:endParaRPr>
          </a:p>
        </p:txBody>
      </p:sp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2624138" y="5214938"/>
            <a:ext cx="30273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1793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358775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5381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&amp;&amp; false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false &amp;&amp; true 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&amp;&amp; false -&gt; false</a:t>
            </a:r>
          </a:p>
          <a:p>
            <a:pPr>
              <a:defRPr/>
            </a:pPr>
            <a:r>
              <a:rPr lang="en-US" altLang="zh-CN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true  &amp;&amp; true  -&gt; true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赋值操作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748713" cy="5516562"/>
          </a:xfrm>
        </p:spPr>
        <p:txBody>
          <a:bodyPr>
            <a:normAutofit fontScale="92500"/>
          </a:bodyPr>
          <a:lstStyle/>
          <a:p>
            <a:pPr marL="357188" indent="-357188" eaLnBrk="1" hangingPunct="1">
              <a:defRPr/>
            </a:pPr>
            <a:r>
              <a:rPr lang="zh-CN" altLang="en-US" sz="2800" dirty="0" smtClean="0"/>
              <a:t>除了通过输入操作来改变变量的值以外，通常，变量值的改变是通过赋值操作来实现。例如：</a:t>
            </a:r>
            <a:endParaRPr lang="en-US" altLang="zh-CN" sz="2800" dirty="0" smtClean="0"/>
          </a:p>
          <a:p>
            <a:pPr marL="757238" lvl="1" indent="-357188" eaLnBrk="1" hangingPunct="1">
              <a:defRPr/>
            </a:pPr>
            <a:r>
              <a:rPr lang="en-US" altLang="zh-CN" sz="2400" dirty="0" smtClean="0"/>
              <a:t>a </a:t>
            </a:r>
            <a:r>
              <a:rPr lang="en-US" altLang="zh-CN" sz="2400" dirty="0" smtClean="0">
                <a:solidFill>
                  <a:srgbClr val="FFC000"/>
                </a:solidFill>
              </a:rPr>
              <a:t>=</a:t>
            </a:r>
            <a:r>
              <a:rPr lang="en-US" altLang="zh-CN" sz="2400" dirty="0" smtClean="0"/>
              <a:t> x + y * z</a:t>
            </a:r>
            <a:endParaRPr lang="zh-CN" altLang="en-US" sz="2400" dirty="0" smtClean="0"/>
          </a:p>
          <a:p>
            <a:pPr marL="357188" indent="-357188" eaLnBrk="1" hangingPunct="1">
              <a:defRPr/>
            </a:pPr>
            <a:r>
              <a:rPr lang="zh-CN" altLang="en-US" sz="2800" dirty="0" smtClean="0"/>
              <a:t>简单赋值操作符</a:t>
            </a:r>
          </a:p>
          <a:p>
            <a:pPr marL="901700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a = b </a:t>
            </a:r>
          </a:p>
          <a:p>
            <a:pPr marL="357188" indent="-357188" eaLnBrk="1" hangingPunct="1">
              <a:defRPr/>
            </a:pPr>
            <a:r>
              <a:rPr lang="zh-CN" altLang="en-US" sz="2800" dirty="0" smtClean="0"/>
              <a:t>复合赋值操作符 </a:t>
            </a:r>
          </a:p>
          <a:p>
            <a:pPr marL="901700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+=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-=</a:t>
            </a:r>
            <a:r>
              <a:rPr lang="zh-CN" altLang="en-US" sz="2400" dirty="0" smtClean="0"/>
              <a:t>，*</a:t>
            </a:r>
            <a:r>
              <a:rPr lang="en-US" altLang="zh-CN" sz="2400" dirty="0" smtClean="0"/>
              <a:t>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/=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%=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&amp;=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|=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^=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&lt;&lt;=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&gt;&gt;= </a:t>
            </a:r>
          </a:p>
          <a:p>
            <a:pPr marL="901700" lvl="1" indent="-358775" eaLnBrk="1" hangingPunct="1">
              <a:defRPr/>
            </a:pPr>
            <a:r>
              <a:rPr lang="en-US" altLang="zh-CN" sz="2400" dirty="0" smtClean="0"/>
              <a:t>a #= b  </a:t>
            </a:r>
            <a:r>
              <a:rPr lang="zh-CN" altLang="en-US" sz="2400" dirty="0" smtClean="0"/>
              <a:t>功能上等价于：</a:t>
            </a:r>
            <a:r>
              <a:rPr lang="en-US" altLang="zh-CN" sz="2400" dirty="0" smtClean="0"/>
              <a:t>a = a # (b)</a:t>
            </a:r>
          </a:p>
          <a:p>
            <a:pPr marL="901700" lvl="1" indent="-358775" eaLnBrk="1" hangingPunct="1">
              <a:defRPr/>
            </a:pPr>
            <a:r>
              <a:rPr lang="zh-CN" altLang="en-US" sz="2400" dirty="0" smtClean="0"/>
              <a:t>有时能提高效率</a:t>
            </a:r>
          </a:p>
          <a:p>
            <a:pPr marL="357188" indent="-357188" eaLnBrk="1" hangingPunct="1">
              <a:defRPr/>
            </a:pPr>
            <a:r>
              <a:rPr lang="zh-CN" altLang="en-US" sz="2800" dirty="0" smtClean="0"/>
              <a:t>第一个操作数通常为变量。</a:t>
            </a:r>
            <a:endParaRPr lang="en-US" altLang="zh-CN" sz="2800" dirty="0" smtClean="0"/>
          </a:p>
          <a:p>
            <a:pPr marL="357188" indent="-357188" eaLnBrk="1" hangingPunct="1">
              <a:defRPr/>
            </a:pPr>
            <a:r>
              <a:rPr lang="zh-CN" altLang="en-US" sz="2800" dirty="0" smtClean="0"/>
              <a:t>赋值操作构成了冯</a:t>
            </a:r>
            <a:r>
              <a:rPr lang="en-US" altLang="zh-CN" sz="2800" dirty="0" smtClean="0"/>
              <a:t>•</a:t>
            </a:r>
            <a:r>
              <a:rPr lang="zh-CN" altLang="en-US" sz="2800" dirty="0" smtClean="0"/>
              <a:t>诺依曼计算模型的一个重要特征（</a:t>
            </a:r>
            <a:r>
              <a:rPr lang="zh-CN" altLang="en-US" sz="2800" dirty="0" smtClean="0">
                <a:solidFill>
                  <a:schemeClr val="folHlink"/>
                </a:solidFill>
              </a:rPr>
              <a:t>状态转换</a:t>
            </a:r>
            <a:r>
              <a:rPr lang="zh-CN" altLang="en-US" sz="2800" dirty="0" smtClean="0"/>
              <a:t>），同时，也构成了冯</a:t>
            </a:r>
            <a:r>
              <a:rPr lang="en-US" altLang="zh-CN" sz="2800" dirty="0" smtClean="0"/>
              <a:t>•</a:t>
            </a:r>
            <a:r>
              <a:rPr lang="zh-CN" altLang="en-US" sz="2800" dirty="0" smtClean="0"/>
              <a:t>诺依曼计算的一个瓶颈。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557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其它操作符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820150" cy="558958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 smtClean="0"/>
              <a:t> </a:t>
            </a:r>
            <a:r>
              <a:rPr lang="zh-CN" altLang="en-US" sz="2800" dirty="0" smtClean="0"/>
              <a:t>条件操作符（</a:t>
            </a:r>
            <a:r>
              <a:rPr lang="en-US" altLang="zh-CN" sz="2800" dirty="0" smtClean="0"/>
              <a:t>?:</a:t>
            </a:r>
            <a:r>
              <a:rPr lang="zh-CN" altLang="en-US" sz="2800" dirty="0" smtClean="0"/>
              <a:t>）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d1?d2:d3  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如果</a:t>
            </a:r>
            <a:r>
              <a:rPr lang="en-US" altLang="zh-CN" sz="2400" dirty="0" smtClean="0"/>
              <a:t>d1</a:t>
            </a:r>
            <a:r>
              <a:rPr lang="zh-CN" altLang="en-US" sz="2400" dirty="0" smtClean="0"/>
              <a:t>的值为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或非零，则运算结果为</a:t>
            </a:r>
            <a:r>
              <a:rPr lang="en-US" altLang="zh-CN" sz="2400" dirty="0" smtClean="0"/>
              <a:t>d2</a:t>
            </a:r>
            <a:r>
              <a:rPr lang="zh-CN" altLang="en-US" sz="2400" dirty="0" smtClean="0"/>
              <a:t>，否则为</a:t>
            </a:r>
            <a:r>
              <a:rPr lang="en-US" altLang="zh-CN" sz="2400" dirty="0" smtClean="0"/>
              <a:t>d3</a:t>
            </a:r>
            <a:r>
              <a:rPr lang="zh-CN" altLang="en-US" sz="2400" dirty="0" smtClean="0"/>
              <a:t>。例如：	</a:t>
            </a:r>
            <a:r>
              <a:rPr lang="en-US" altLang="zh-CN" sz="2400" dirty="0" smtClean="0"/>
              <a:t>c = (a&gt;b)?</a:t>
            </a:r>
            <a:r>
              <a:rPr lang="en-US" altLang="zh-CN" sz="2400" dirty="0" err="1" smtClean="0"/>
              <a:t>a:b</a:t>
            </a:r>
            <a:r>
              <a:rPr lang="en-US" altLang="zh-CN" sz="2400" dirty="0" smtClean="0"/>
              <a:t>  //a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中的大者赋值给</a:t>
            </a:r>
            <a:r>
              <a:rPr lang="en-US" altLang="zh-CN" sz="2400" dirty="0" smtClean="0"/>
              <a:t>c</a:t>
            </a:r>
            <a:endParaRPr lang="zh-CN" altLang="en-US" sz="2400" dirty="0" smtClean="0"/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zh-CN" altLang="en-US" sz="2800" dirty="0" smtClean="0"/>
              <a:t> 逗号操作符 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 smtClean="0"/>
              <a:t>d1,d2,d3,... 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 smtClean="0"/>
              <a:t>从左至右依次进行各个运算，操作结果为最后一个运算的结果。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/>
              <a:t>逗号操作表示的计算更加清晰，例如：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zh-CN" altLang="en-US" sz="2400" dirty="0"/>
              <a:t>		</a:t>
            </a:r>
            <a:r>
              <a:rPr lang="en-US" altLang="zh-CN" sz="2400" dirty="0"/>
              <a:t>z = </a:t>
            </a:r>
            <a:r>
              <a:rPr lang="en-US" altLang="zh-CN" sz="2400" dirty="0" err="1"/>
              <a:t>a+b+c+d</a:t>
            </a:r>
            <a:endParaRPr lang="en-US" altLang="zh-CN" sz="2400" dirty="0"/>
          </a:p>
          <a:p>
            <a:pPr marL="542925" lvl="1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/>
              <a:t>或</a:t>
            </a:r>
            <a:endParaRPr lang="en-US" altLang="zh-CN" sz="2400" dirty="0"/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	x = </a:t>
            </a:r>
            <a:r>
              <a:rPr lang="en-US" altLang="zh-CN" sz="2400" dirty="0" err="1"/>
              <a:t>a+b</a:t>
            </a:r>
            <a:r>
              <a:rPr lang="en-US" altLang="zh-CN" sz="2400" dirty="0"/>
              <a:t>, y = </a:t>
            </a:r>
            <a:r>
              <a:rPr lang="en-US" altLang="zh-CN" sz="2400" dirty="0" err="1"/>
              <a:t>c+d</a:t>
            </a:r>
            <a:r>
              <a:rPr lang="en-US" altLang="zh-CN" sz="2400" dirty="0"/>
              <a:t>, z = </a:t>
            </a:r>
            <a:r>
              <a:rPr lang="en-US" altLang="zh-CN" sz="2400" dirty="0" err="1"/>
              <a:t>x+y</a:t>
            </a:r>
            <a:r>
              <a:rPr lang="zh-CN" altLang="en-US" sz="2400" dirty="0"/>
              <a:t>（</a:t>
            </a:r>
            <a:r>
              <a:rPr lang="en-US" altLang="zh-CN" sz="2400" dirty="0">
                <a:solidFill>
                  <a:srgbClr val="FFC000"/>
                </a:solidFill>
              </a:rPr>
              <a:t>z</a:t>
            </a:r>
            <a:r>
              <a:rPr lang="zh-CN" altLang="en-US" sz="2400">
                <a:solidFill>
                  <a:srgbClr val="FFC000"/>
                </a:solidFill>
              </a:rPr>
              <a:t>的值的含义更加清晰</a:t>
            </a:r>
            <a:r>
              <a:rPr lang="zh-CN" altLang="en-US" sz="2400"/>
              <a:t>）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en-US" altLang="zh-CN" sz="2800" dirty="0"/>
              <a:t> </a:t>
            </a:r>
            <a:r>
              <a:rPr lang="en-US" altLang="zh-CN" sz="2800" dirty="0" err="1"/>
              <a:t>sizeof</a:t>
            </a:r>
            <a:r>
              <a:rPr lang="en-US" altLang="zh-CN" sz="2800" dirty="0"/>
              <a:t> </a:t>
            </a:r>
          </a:p>
          <a:p>
            <a:pPr marL="901700" lvl="1" indent="-358775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/>
              <a:t>	</a:t>
            </a:r>
            <a:r>
              <a:rPr lang="en-US" altLang="zh-CN" sz="2400" dirty="0" err="1"/>
              <a:t>sizeof</a:t>
            </a:r>
            <a:r>
              <a:rPr lang="en-US" altLang="zh-CN" sz="2400" dirty="0"/>
              <a:t>(&lt;</a:t>
            </a:r>
            <a:r>
              <a:rPr lang="zh-CN" altLang="en-US" sz="2400" dirty="0"/>
              <a:t>类型名</a:t>
            </a:r>
            <a:r>
              <a:rPr lang="en-US" altLang="zh-CN" sz="2400" dirty="0"/>
              <a:t>&gt;)  </a:t>
            </a:r>
            <a:r>
              <a:rPr lang="zh-CN" altLang="en-US" sz="2400" dirty="0"/>
              <a:t>或  </a:t>
            </a:r>
            <a:r>
              <a:rPr lang="en-US" altLang="zh-CN" sz="2400" dirty="0" err="1"/>
              <a:t>sizeof</a:t>
            </a:r>
            <a:r>
              <a:rPr lang="en-US" altLang="zh-CN" sz="2400" dirty="0"/>
              <a:t>(&lt;</a:t>
            </a:r>
            <a:r>
              <a:rPr lang="zh-CN" altLang="en-US" sz="2400" dirty="0"/>
              <a:t>表达式</a:t>
            </a:r>
            <a:r>
              <a:rPr lang="en-US" altLang="zh-CN" sz="2400" dirty="0"/>
              <a:t>&gt;) </a:t>
            </a:r>
          </a:p>
          <a:p>
            <a:pPr marL="901700" lvl="1" indent="-358775" eaLnBrk="1" hangingPunct="1">
              <a:lnSpc>
                <a:spcPct val="90000"/>
              </a:lnSpc>
              <a:defRPr/>
            </a:pPr>
            <a:r>
              <a:rPr lang="zh-CN" altLang="en-US" sz="2400" dirty="0"/>
              <a:t>计算某类型的数据占用的内存大小（字节数）	</a:t>
            </a:r>
            <a:endParaRPr lang="zh-CN" altLang="en-US" sz="24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57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表达式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760"/>
            <a:ext cx="8748713" cy="5400600"/>
          </a:xfrm>
        </p:spPr>
        <p:txBody>
          <a:bodyPr>
            <a:normAutofit fontScale="92500" lnSpcReduction="20000"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表达式</a:t>
            </a:r>
            <a:r>
              <a:rPr lang="zh-CN" altLang="en-US" dirty="0" smtClean="0"/>
              <a:t>是由操作符、操作数以及圆括号所组成的运算式。其中，操作数可以是常量、变量或函数调用，也可以是用圆括号括起来的其它表达式。例如：  </a:t>
            </a:r>
          </a:p>
          <a:p>
            <a:pPr marL="993775" lvl="1" indent="-457200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(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)*c/12-max(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) 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 </a:t>
            </a:r>
            <a:r>
              <a:rPr lang="zh-CN" altLang="en-US" dirty="0" smtClean="0"/>
              <a:t>表达式类型</a:t>
            </a:r>
          </a:p>
          <a:p>
            <a:pPr marL="793750" lvl="1" indent="-2571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算术表达式，例如：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10000"/>
              </a:lnSpc>
              <a:defRPr/>
            </a:pPr>
            <a:r>
              <a:rPr lang="en-US" altLang="zh-CN" dirty="0"/>
              <a:t>(</a:t>
            </a:r>
            <a:r>
              <a:rPr lang="en-US" altLang="zh-CN" dirty="0" err="1"/>
              <a:t>a+b</a:t>
            </a:r>
            <a:r>
              <a:rPr lang="en-US" altLang="zh-CN" dirty="0"/>
              <a:t>)*c/12-max(</a:t>
            </a:r>
            <a:r>
              <a:rPr lang="en-US" altLang="zh-CN" dirty="0" err="1"/>
              <a:t>a,b</a:t>
            </a:r>
            <a:r>
              <a:rPr lang="en-US" altLang="zh-CN" dirty="0"/>
              <a:t>)</a:t>
            </a:r>
            <a:r>
              <a:rPr lang="en-US" altLang="zh-CN" dirty="0" smtClean="0"/>
              <a:t>  </a:t>
            </a:r>
            <a:endParaRPr lang="zh-CN" altLang="en-US" dirty="0" smtClean="0"/>
          </a:p>
          <a:p>
            <a:pPr marL="793750" lvl="1" indent="-2571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关系</a:t>
            </a:r>
            <a:r>
              <a:rPr lang="en-US" altLang="zh-CN" dirty="0" smtClean="0"/>
              <a:t>/</a:t>
            </a:r>
            <a:r>
              <a:rPr lang="zh-CN" altLang="en-US" dirty="0" smtClean="0"/>
              <a:t>逻辑表达式，例如：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10000"/>
              </a:lnSpc>
              <a:defRPr/>
            </a:pPr>
            <a:r>
              <a:rPr lang="en-US" altLang="zh-CN" dirty="0"/>
              <a:t>(age &lt; 10) &amp;&amp; (weight &gt; 30) </a:t>
            </a:r>
            <a:endParaRPr lang="zh-CN" altLang="en-US" dirty="0" smtClean="0"/>
          </a:p>
          <a:p>
            <a:pPr marL="793750" lvl="1" indent="-2571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地址表达式，例如：</a:t>
            </a:r>
            <a:endParaRPr lang="en-US" altLang="zh-CN" dirty="0" smtClean="0"/>
          </a:p>
          <a:p>
            <a:pPr marL="1193800" lvl="2" indent="-257175" eaLnBrk="1" hangingPunct="1">
              <a:lnSpc>
                <a:spcPct val="110000"/>
              </a:lnSpc>
              <a:defRPr/>
            </a:pPr>
            <a:r>
              <a:rPr lang="en-US" altLang="zh-CN" dirty="0" smtClean="0"/>
              <a:t>&amp;a[0]+2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操作符的优先级和结合性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748713" cy="5300663"/>
          </a:xfrm>
        </p:spPr>
        <p:txBody>
          <a:bodyPr>
            <a:normAutofit fontScale="92500" lnSpcReduction="20000"/>
          </a:bodyPr>
          <a:lstStyle/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一个表达式中可以包含多个操作符的运算，先执行哪一个操作符所指定的运算？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>
                <a:solidFill>
                  <a:schemeClr val="folHlink"/>
                </a:solidFill>
              </a:rPr>
              <a:t>相邻的两个操作符</a:t>
            </a:r>
            <a:r>
              <a:rPr lang="zh-CN" altLang="en-US" dirty="0" smtClean="0"/>
              <a:t>，按下面规则确定：</a:t>
            </a:r>
          </a:p>
          <a:p>
            <a:pPr marL="981075" lvl="1" indent="-3587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圆括号：圆括号内的先运算</a:t>
            </a:r>
          </a:p>
          <a:p>
            <a:pPr marL="981075" lvl="1" indent="-3587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优先级：优先级高的先运算</a:t>
            </a:r>
          </a:p>
          <a:p>
            <a:pPr marL="981075" lvl="1" indent="-3587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结合性：相同优先级按左结合或右结合</a:t>
            </a:r>
          </a:p>
          <a:p>
            <a:pPr marL="981075" lvl="1" indent="-3587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*(c-d)</a:t>
            </a:r>
            <a:r>
              <a:rPr lang="zh-CN" altLang="en-US" dirty="0" smtClean="0"/>
              <a:t>的计算次序为：</a:t>
            </a:r>
            <a:r>
              <a:rPr lang="en-US" altLang="zh-CN" dirty="0" smtClean="0"/>
              <a:t>-</a:t>
            </a:r>
            <a:r>
              <a:rPr lang="zh-CN" altLang="en-US" dirty="0" smtClean="0"/>
              <a:t>，*，</a:t>
            </a:r>
            <a:r>
              <a:rPr lang="en-US" altLang="zh-CN" dirty="0" smtClean="0"/>
              <a:t>+</a:t>
            </a:r>
          </a:p>
          <a:p>
            <a:pPr marL="357188" indent="-357188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对</a:t>
            </a:r>
            <a:r>
              <a:rPr lang="zh-CN" altLang="en-US" dirty="0" smtClean="0">
                <a:solidFill>
                  <a:schemeClr val="folHlink"/>
                </a:solidFill>
              </a:rPr>
              <a:t>不相邻的操作符</a:t>
            </a:r>
            <a:r>
              <a:rPr lang="zh-CN" altLang="en-US" dirty="0" smtClean="0"/>
              <a:t>，</a:t>
            </a:r>
            <a:r>
              <a:rPr lang="en-US" altLang="zh-CN" dirty="0" smtClean="0"/>
              <a:t>C++</a:t>
            </a:r>
            <a:r>
              <a:rPr lang="zh-CN" altLang="en-US" dirty="0" smtClean="0"/>
              <a:t>一般没有规定计算次序（</a:t>
            </a:r>
            <a:r>
              <a:rPr lang="en-US" altLang="zh-CN" dirty="0" smtClean="0"/>
              <a:t>&amp;&amp;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||</a:t>
            </a:r>
            <a:r>
              <a:rPr lang="zh-CN" altLang="en-US" dirty="0" smtClean="0"/>
              <a:t>、</a:t>
            </a:r>
            <a:r>
              <a:rPr lang="en-US" altLang="zh-CN" dirty="0" smtClean="0"/>
              <a:t>?:</a:t>
            </a:r>
            <a:r>
              <a:rPr lang="zh-CN" altLang="en-US" dirty="0" smtClean="0"/>
              <a:t>和</a:t>
            </a:r>
            <a:r>
              <a:rPr lang="en-US" altLang="zh-CN" dirty="0" smtClean="0"/>
              <a:t>,</a:t>
            </a:r>
            <a:r>
              <a:rPr lang="zh-CN" altLang="en-US" dirty="0" smtClean="0"/>
              <a:t>操作符除外）</a:t>
            </a:r>
          </a:p>
          <a:p>
            <a:pPr marL="981075" lvl="1" indent="-358775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例如：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a</a:t>
            </a:r>
            <a:r>
              <a:rPr lang="en-US" altLang="zh-CN" dirty="0" err="1" smtClean="0">
                <a:solidFill>
                  <a:srgbClr val="FFC000"/>
                </a:solidFill>
              </a:rPr>
              <a:t>+</a:t>
            </a:r>
            <a:r>
              <a:rPr lang="en-US" altLang="zh-CN" dirty="0" err="1" smtClean="0"/>
              <a:t>b</a:t>
            </a:r>
            <a:r>
              <a:rPr lang="en-US" altLang="zh-CN" dirty="0" smtClean="0"/>
              <a:t>)*(c</a:t>
            </a:r>
            <a:r>
              <a:rPr lang="en-US" altLang="zh-CN" dirty="0" smtClean="0">
                <a:solidFill>
                  <a:srgbClr val="FFC000"/>
                </a:solidFill>
              </a:rPr>
              <a:t>-</a:t>
            </a:r>
            <a:r>
              <a:rPr lang="en-US" altLang="zh-CN" dirty="0" smtClean="0"/>
              <a:t>d)   C++</a:t>
            </a:r>
            <a:r>
              <a:rPr lang="zh-CN" altLang="en-US" dirty="0" smtClean="0"/>
              <a:t>没有规定</a:t>
            </a:r>
            <a:r>
              <a:rPr lang="en-US" altLang="zh-CN" dirty="0" smtClean="0"/>
              <a:t>+</a:t>
            </a:r>
            <a:r>
              <a:rPr lang="zh-CN" altLang="en-US" dirty="0" smtClean="0"/>
              <a:t>和</a:t>
            </a:r>
            <a:r>
              <a:rPr lang="en-US" altLang="zh-CN" dirty="0" smtClean="0"/>
              <a:t>-</a:t>
            </a:r>
            <a:r>
              <a:rPr lang="zh-CN" altLang="en-US" dirty="0" smtClean="0"/>
              <a:t>的计算次序！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表达式的输出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5472113"/>
          </a:xfrm>
        </p:spPr>
        <p:txBody>
          <a:bodyPr/>
          <a:lstStyle/>
          <a:p>
            <a:pPr marL="357188" indent="-357188" eaLnBrk="1" hangingPunct="1">
              <a:defRPr/>
            </a:pPr>
            <a:r>
              <a:rPr lang="en-US" altLang="zh-CN" sz="2800" dirty="0" smtClean="0"/>
              <a:t>C++</a:t>
            </a:r>
            <a:r>
              <a:rPr lang="zh-CN" altLang="en-US" sz="2800" dirty="0" smtClean="0"/>
              <a:t>提供了多种把计算结果输出到显示器的途径，最典型的途径是利用</a:t>
            </a:r>
            <a:r>
              <a:rPr lang="en-US" altLang="zh-CN" sz="2800" dirty="0" smtClean="0"/>
              <a:t>C++</a:t>
            </a:r>
            <a:r>
              <a:rPr lang="zh-CN" altLang="en-US" sz="2800" dirty="0" smtClean="0"/>
              <a:t>标准库中定义的对象</a:t>
            </a:r>
            <a:r>
              <a:rPr lang="en-US" altLang="zh-CN" sz="2800" dirty="0" err="1" smtClean="0">
                <a:solidFill>
                  <a:srgbClr val="FFC000"/>
                </a:solidFill>
              </a:rPr>
              <a:t>cout</a:t>
            </a:r>
            <a:r>
              <a:rPr lang="zh-CN" altLang="en-US" sz="2800" dirty="0" smtClean="0"/>
              <a:t>和插入操作符</a:t>
            </a:r>
            <a:r>
              <a:rPr lang="zh-CN" altLang="en-US" sz="2800" dirty="0" smtClean="0">
                <a:latin typeface="Arial"/>
              </a:rPr>
              <a:t>“</a:t>
            </a:r>
            <a:r>
              <a:rPr lang="en-US" altLang="zh-CN" sz="2800" dirty="0" smtClean="0">
                <a:solidFill>
                  <a:srgbClr val="FFC000"/>
                </a:solidFill>
              </a:rPr>
              <a:t>&lt;&lt;</a:t>
            </a:r>
            <a:r>
              <a:rPr lang="en-US" altLang="zh-CN" sz="2800" dirty="0" smtClean="0">
                <a:latin typeface="Arial"/>
              </a:rPr>
              <a:t>”</a:t>
            </a:r>
            <a:r>
              <a:rPr lang="zh-CN" altLang="en-US" sz="2800" dirty="0" smtClean="0"/>
              <a:t>来实现，例如：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#include &lt;</a:t>
            </a:r>
            <a:r>
              <a:rPr lang="en-US" altLang="zh-CN" sz="2400" dirty="0" err="1" smtClean="0"/>
              <a:t>iostream</a:t>
            </a:r>
            <a:r>
              <a:rPr lang="en-US" altLang="zh-CN" sz="2400" dirty="0" smtClean="0"/>
              <a:t>&gt;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using namespace </a:t>
            </a:r>
            <a:r>
              <a:rPr lang="en-US" altLang="zh-CN" sz="2400" dirty="0" err="1" smtClean="0"/>
              <a:t>std</a:t>
            </a:r>
            <a:r>
              <a:rPr lang="en-US" altLang="zh-CN" sz="2400" dirty="0" smtClean="0"/>
              <a:t>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smtClean="0"/>
              <a:t>......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a+b</a:t>
            </a:r>
            <a:r>
              <a:rPr lang="en-US" altLang="zh-CN" sz="2400" dirty="0" smtClean="0"/>
              <a:t>*c</a:t>
            </a:r>
            <a:r>
              <a:rPr lang="zh-CN" altLang="en-GB" sz="2400" dirty="0" smtClean="0"/>
              <a:t>；</a:t>
            </a:r>
            <a:endParaRPr lang="zh-CN" altLang="en-US" sz="2400" dirty="0" smtClean="0"/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a;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b;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 //</a:t>
            </a:r>
            <a:r>
              <a:rPr lang="zh-CN" altLang="en-US" sz="2400" dirty="0" smtClean="0"/>
              <a:t>输出一个换行符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zh-CN" altLang="en-US" sz="2400" dirty="0" smtClean="0"/>
              <a:t>或</a:t>
            </a:r>
          </a:p>
          <a:p>
            <a:pPr marL="981075" lvl="1" indent="-358775" eaLnBrk="1" hangingPunct="1">
              <a:buFontTx/>
              <a:buNone/>
              <a:defRPr/>
            </a:pPr>
            <a:r>
              <a:rPr lang="en-US" altLang="zh-CN" sz="2400" dirty="0" err="1" smtClean="0"/>
              <a:t>cout</a:t>
            </a:r>
            <a:r>
              <a:rPr lang="en-US" altLang="zh-CN" sz="2400" dirty="0" smtClean="0"/>
              <a:t> &lt;&lt; </a:t>
            </a:r>
            <a:r>
              <a:rPr lang="en-US" altLang="zh-CN" sz="2400" dirty="0" err="1" smtClean="0"/>
              <a:t>a+b</a:t>
            </a:r>
            <a:r>
              <a:rPr lang="en-US" altLang="zh-CN" sz="2400" dirty="0" smtClean="0"/>
              <a:t>*c &lt;&lt; a &lt;&lt; b &lt;&lt; </a:t>
            </a:r>
            <a:r>
              <a:rPr lang="en-US" altLang="zh-CN" sz="2400" dirty="0" err="1" smtClean="0"/>
              <a:t>endl</a:t>
            </a:r>
            <a:r>
              <a:rPr lang="en-US" altLang="zh-CN" sz="2400" dirty="0" smtClean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静态类型语言和动态类型语言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2108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dirty="0"/>
              <a:t>静态类型语言（</a:t>
            </a:r>
            <a:r>
              <a:rPr lang="en-US" altLang="zh-CN" dirty="0"/>
              <a:t>statically typed languages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 eaLnBrk="1" hangingPunct="1"/>
            <a:r>
              <a:rPr lang="zh-CN" altLang="en-US" dirty="0"/>
              <a:t>在静态的程序（运行前的程序）中必须为每个数据指定</a:t>
            </a:r>
            <a:r>
              <a:rPr lang="zh-CN" altLang="en-US" dirty="0" smtClean="0"/>
              <a:t>类型。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程序通常</a:t>
            </a:r>
            <a:r>
              <a:rPr lang="zh-CN" altLang="en-US" dirty="0"/>
              <a:t>采用</a:t>
            </a:r>
            <a:r>
              <a:rPr lang="zh-CN" altLang="en-US" dirty="0" smtClean="0"/>
              <a:t>编译方式执行。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动态类型语言（</a:t>
            </a:r>
            <a:r>
              <a:rPr lang="en-US" altLang="zh-CN" dirty="0"/>
              <a:t>dynamically typed languages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在</a:t>
            </a:r>
            <a:r>
              <a:rPr lang="zh-CN" altLang="en-US" dirty="0"/>
              <a:t>程序运行中数据被用到时才确定它们的类型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程序通常采用解释方式执行。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6170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/>
              <a:t>静态类型语言</a:t>
            </a:r>
            <a:r>
              <a:rPr lang="zh-CN" altLang="en-US" dirty="0" smtClean="0"/>
              <a:t>的</a:t>
            </a:r>
            <a:r>
              <a:rPr lang="zh-CN" altLang="en-US" dirty="0"/>
              <a:t>好处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提高</a:t>
            </a:r>
            <a:r>
              <a:rPr lang="zh-CN" altLang="en-US" dirty="0"/>
              <a:t>程序的可靠性，便于编译程序自动进行类型一致性检查。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/>
              <a:t>便于产生高效的可执行代码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dirty="0" smtClean="0"/>
              <a:t>例如，对于“</a:t>
            </a:r>
            <a:r>
              <a:rPr lang="en-US" altLang="zh-CN" dirty="0" err="1" smtClean="0"/>
              <a:t>x+y</a:t>
            </a:r>
            <a:r>
              <a:rPr lang="zh-CN" altLang="en-US" dirty="0" smtClean="0"/>
              <a:t>”，如果在程序运行前不知道</a:t>
            </a:r>
            <a:r>
              <a:rPr lang="en-US" altLang="zh-CN" dirty="0" smtClean="0"/>
              <a:t>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y</a:t>
            </a:r>
            <a:r>
              <a:rPr lang="zh-CN" altLang="en-US" dirty="0" smtClean="0"/>
              <a:t>的类型，则</a:t>
            </a:r>
            <a:endParaRPr lang="en-US" altLang="zh-CN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/>
              <a:t>无法</a:t>
            </a:r>
            <a:r>
              <a:rPr lang="zh-CN" altLang="en-US" dirty="0" smtClean="0"/>
              <a:t>知道它是否合法</a:t>
            </a:r>
            <a:endParaRPr lang="en-US" altLang="zh-CN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zh-CN" altLang="en-US" dirty="0" smtClean="0"/>
              <a:t>无法生成指令</a:t>
            </a:r>
            <a:endParaRPr lang="en-US" altLang="zh-CN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dirty="0" smtClean="0">
                <a:solidFill>
                  <a:srgbClr val="FFC000"/>
                </a:solidFill>
              </a:rPr>
              <a:t>C/C++</a:t>
            </a:r>
            <a:r>
              <a:rPr lang="zh-CN" altLang="en-US" dirty="0" smtClean="0">
                <a:solidFill>
                  <a:srgbClr val="FFC000"/>
                </a:solidFill>
              </a:rPr>
              <a:t>是一种静态类型语言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883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dirty="0"/>
              <a:t>数据类型一般可以分为：</a:t>
            </a:r>
          </a:p>
          <a:p>
            <a:pPr lvl="1" eaLnBrk="1" hangingPunct="1">
              <a:defRPr/>
            </a:pPr>
            <a:r>
              <a:rPr lang="zh-CN" altLang="en-US" dirty="0">
                <a:solidFill>
                  <a:schemeClr val="folHlink"/>
                </a:solidFill>
              </a:rPr>
              <a:t>简单数据类型</a:t>
            </a:r>
            <a:r>
              <a:rPr lang="zh-CN" altLang="en-US" dirty="0"/>
              <a:t>：值集中的数据是不可再分解的简单数据，如：整数类型、实数类型等；</a:t>
            </a:r>
          </a:p>
          <a:p>
            <a:pPr lvl="1" eaLnBrk="1" hangingPunct="1">
              <a:defRPr/>
            </a:pPr>
            <a:r>
              <a:rPr lang="zh-CN" altLang="en-US" dirty="0">
                <a:solidFill>
                  <a:schemeClr val="folHlink"/>
                </a:solidFill>
              </a:rPr>
              <a:t>复合数据类型</a:t>
            </a:r>
            <a:r>
              <a:rPr lang="zh-CN" altLang="en-US" dirty="0"/>
              <a:t>：值集中的数据是由其它类型的数据按照一定的方式组织而成，如：表、向量、矩阵、学生信息等。 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290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85725"/>
            <a:ext cx="77724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C++</a:t>
            </a:r>
            <a:r>
              <a:rPr lang="zh-CN" altLang="en-US" smtClean="0"/>
              <a:t>数据类型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25" y="1270000"/>
            <a:ext cx="8675688" cy="532735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基本数据类型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语言预先定义好的数据类型，常常又称为</a:t>
            </a:r>
            <a:r>
              <a:rPr lang="zh-CN" altLang="en-US" dirty="0" smtClean="0">
                <a:solidFill>
                  <a:schemeClr val="folHlink"/>
                </a:solidFill>
              </a:rPr>
              <a:t>标准数据类型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chemeClr val="folHlink"/>
                </a:solidFill>
              </a:rPr>
              <a:t>内置数据类型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built-in types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它们都是简单类型。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构造数据类型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利用语言提供的</a:t>
            </a:r>
            <a:r>
              <a:rPr lang="zh-CN" altLang="en-US" dirty="0" smtClean="0">
                <a:solidFill>
                  <a:schemeClr val="folHlink"/>
                </a:solidFill>
              </a:rPr>
              <a:t>类型构造机制</a:t>
            </a:r>
            <a:r>
              <a:rPr lang="zh-CN" altLang="en-US" dirty="0" smtClean="0"/>
              <a:t>从其它类型构造出来的数据类型。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它们大多为复合数据类型。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dirty="0" smtClean="0">
                <a:solidFill>
                  <a:schemeClr val="folHlink"/>
                </a:solidFill>
              </a:rPr>
              <a:t>抽象数据类型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利用</a:t>
            </a:r>
            <a:r>
              <a:rPr lang="zh-CN" altLang="en-US" dirty="0" smtClean="0">
                <a:solidFill>
                  <a:schemeClr val="folHlink"/>
                </a:solidFill>
              </a:rPr>
              <a:t>数据抽象机制</a:t>
            </a:r>
            <a:r>
              <a:rPr lang="zh-CN" altLang="en-US" dirty="0" smtClean="0"/>
              <a:t>把数据的表示对使用者隐藏起来的数据类型。</a:t>
            </a:r>
            <a:endParaRPr lang="en-US" altLang="zh-CN" dirty="0" smtClean="0"/>
          </a:p>
          <a:p>
            <a:pPr lvl="1" eaLnBrk="1" hangingPunct="1">
              <a:lnSpc>
                <a:spcPct val="110000"/>
              </a:lnSpc>
              <a:defRPr/>
            </a:pPr>
            <a:r>
              <a:rPr lang="zh-CN" altLang="en-US" dirty="0" smtClean="0"/>
              <a:t>它们一般为复合数据类型。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0" y="2157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pic>
        <p:nvPicPr>
          <p:cNvPr id="8248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390525"/>
            <a:ext cx="524827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9">
      <a:dk1>
        <a:srgbClr val="003B76"/>
      </a:dk1>
      <a:lt1>
        <a:srgbClr val="FFFFFF"/>
      </a:lt1>
      <a:dk2>
        <a:srgbClr val="0066CC"/>
      </a:dk2>
      <a:lt2>
        <a:srgbClr val="FFFF00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e 9">
        <a:dk1>
          <a:srgbClr val="003B76"/>
        </a:dk1>
        <a:lt1>
          <a:srgbClr val="FFFFFF"/>
        </a:lt1>
        <a:dk2>
          <a:srgbClr val="0066CC"/>
        </a:dk2>
        <a:lt2>
          <a:srgbClr val="FFFF00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22247</TotalTime>
  <Words>3340</Words>
  <Application>Microsoft Office PowerPoint</Application>
  <PresentationFormat>全屏显示(4:3)</PresentationFormat>
  <Paragraphs>393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Globe</vt:lpstr>
      <vt:lpstr>二、简单数据的描述 −−基本数据类型和表达式</vt:lpstr>
      <vt:lpstr>主要内容</vt:lpstr>
      <vt:lpstr>数据类型</vt:lpstr>
      <vt:lpstr>PowerPoint 演示文稿</vt:lpstr>
      <vt:lpstr>静态类型语言和动态类型语言</vt:lpstr>
      <vt:lpstr>PowerPoint 演示文稿</vt:lpstr>
      <vt:lpstr>PowerPoint 演示文稿</vt:lpstr>
      <vt:lpstr>C++数据类型</vt:lpstr>
      <vt:lpstr>PowerPoint 演示文稿</vt:lpstr>
      <vt:lpstr>C++基本数据类型</vt:lpstr>
      <vt:lpstr>整数类型</vt:lpstr>
      <vt:lpstr>无符号整数类型</vt:lpstr>
      <vt:lpstr>PowerPoint 演示文稿</vt:lpstr>
      <vt:lpstr>实数类型</vt:lpstr>
      <vt:lpstr>字符类型</vt:lpstr>
      <vt:lpstr>常用的字符集及其编码</vt:lpstr>
      <vt:lpstr>常用的字符集及其编码（续）</vt:lpstr>
      <vt:lpstr>比short int更小的整数类型</vt:lpstr>
      <vt:lpstr>逻辑类型</vt:lpstr>
      <vt:lpstr>空值类型</vt:lpstr>
      <vt:lpstr>整型和算术类型</vt:lpstr>
      <vt:lpstr>typedef </vt:lpstr>
      <vt:lpstr>数据在C++程序中的表现形式</vt:lpstr>
      <vt:lpstr>常量</vt:lpstr>
      <vt:lpstr>字面常量（直接量）</vt:lpstr>
      <vt:lpstr>整数类型字面常量</vt:lpstr>
      <vt:lpstr>实数类型字面常量</vt:lpstr>
      <vt:lpstr>字符类型字面常量</vt:lpstr>
      <vt:lpstr>字符串类型字面常量</vt:lpstr>
      <vt:lpstr>符号常量（命名常量）</vt:lpstr>
      <vt:lpstr>PowerPoint 演示文稿</vt:lpstr>
      <vt:lpstr>使用符号常量的好处</vt:lpstr>
      <vt:lpstr>变量</vt:lpstr>
      <vt:lpstr>变量的基本特性</vt:lpstr>
      <vt:lpstr>变量的定义</vt:lpstr>
      <vt:lpstr>变量值的输入</vt:lpstr>
      <vt:lpstr>操作符（运算符）</vt:lpstr>
      <vt:lpstr>C++操作符的种类</vt:lpstr>
      <vt:lpstr>算术操作符</vt:lpstr>
      <vt:lpstr>算术操作符（续）</vt:lpstr>
      <vt:lpstr>关系操作符 </vt:lpstr>
      <vt:lpstr>逻辑操作符 </vt:lpstr>
      <vt:lpstr>赋值操作</vt:lpstr>
      <vt:lpstr>其它操作符</vt:lpstr>
      <vt:lpstr>PowerPoint 演示文稿</vt:lpstr>
      <vt:lpstr>表达式</vt:lpstr>
      <vt:lpstr>操作符的优先级和结合性</vt:lpstr>
      <vt:lpstr>表达式的输出</vt:lpstr>
    </vt:vector>
  </TitlesOfParts>
  <Company>Nanjing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 Jiajun</dc:creator>
  <cp:lastModifiedBy>Chen Jiajun</cp:lastModifiedBy>
  <cp:revision>246</cp:revision>
  <dcterms:created xsi:type="dcterms:W3CDTF">2004-11-30T12:48:42Z</dcterms:created>
  <dcterms:modified xsi:type="dcterms:W3CDTF">2018-09-26T13:40:22Z</dcterms:modified>
</cp:coreProperties>
</file>